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4" r:id="rId3"/>
    <p:sldId id="278" r:id="rId4"/>
    <p:sldId id="279" r:id="rId5"/>
    <p:sldId id="280" r:id="rId6"/>
    <p:sldId id="281" r:id="rId7"/>
    <p:sldId id="277" r:id="rId8"/>
    <p:sldId id="288" r:id="rId9"/>
    <p:sldId id="275" r:id="rId10"/>
    <p:sldId id="285" r:id="rId11"/>
    <p:sldId id="286" r:id="rId12"/>
    <p:sldId id="290" r:id="rId13"/>
    <p:sldId id="291" r:id="rId14"/>
    <p:sldId id="289" r:id="rId15"/>
    <p:sldId id="293" r:id="rId16"/>
    <p:sldId id="292" r:id="rId17"/>
    <p:sldId id="283" r:id="rId18"/>
    <p:sldId id="272" r:id="rId19"/>
    <p:sldId id="287" r:id="rId20"/>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7"/>
    <p:restoredTop sz="94654"/>
  </p:normalViewPr>
  <p:slideViewPr>
    <p:cSldViewPr>
      <p:cViewPr varScale="1">
        <p:scale>
          <a:sx n="104" d="100"/>
          <a:sy n="104" d="100"/>
        </p:scale>
        <p:origin x="1592" y="19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61CA9DF3-724F-41BE-8042-C8E9608C897B}" type="datetimeFigureOut">
              <a:rPr lang="fr-FR" smtClean="0"/>
              <a:t>01/12/2023</a:t>
            </a:fld>
            <a:endParaRPr lang="fr-FR"/>
          </a:p>
        </p:txBody>
      </p:sp>
      <p:sp>
        <p:nvSpPr>
          <p:cNvPr id="4" name="Espace réservé de l'image des diapositives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9EE58CA1-5E94-4EA0-8E66-AE9D5CCD5100}" type="slidenum">
              <a:rPr lang="fr-FR" smtClean="0"/>
              <a:t>‹N°›</a:t>
            </a:fld>
            <a:endParaRPr lang="fr-FR"/>
          </a:p>
        </p:txBody>
      </p:sp>
    </p:spTree>
    <p:extLst>
      <p:ext uri="{BB962C8B-B14F-4D97-AF65-F5344CB8AC3E}">
        <p14:creationId xmlns:p14="http://schemas.microsoft.com/office/powerpoint/2010/main" val="42657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base">
              <a:spcBef>
                <a:spcPct val="0"/>
              </a:spcBef>
              <a:spcAft>
                <a:spcPct val="0"/>
              </a:spcAft>
            </a:pPr>
            <a:r>
              <a:rPr kumimoji="0" lang="fr-FR" altLang="fr-FR" sz="1100" b="1" i="0" u="none" strike="noStrike" cap="none" normalizeH="0" baseline="0">
                <a:ln>
                  <a:noFill/>
                </a:ln>
                <a:solidFill>
                  <a:schemeClr val="tx1"/>
                </a:solidFill>
                <a:effectLst/>
                <a:latin typeface="Calibri" pitchFamily="34" charset="0"/>
                <a:ea typeface="Calibri" pitchFamily="34" charset="0"/>
                <a:cs typeface="Calibri" pitchFamily="34" charset="0"/>
              </a:rPr>
              <a:t> </a:t>
            </a:r>
            <a:r>
              <a:rPr lang="fr-FR" altLang="fr-FR" sz="1200" b="1">
                <a:latin typeface="Bauhaus 93" panose="04030905020B02020C02" pitchFamily="82" charset="0"/>
                <a:ea typeface="Calibri" pitchFamily="34" charset="0"/>
                <a:cs typeface="Calibri" pitchFamily="34" charset="0"/>
              </a:rPr>
              <a:t>AME-France, un premier bilan </a:t>
            </a:r>
            <a:r>
              <a:rPr kumimoji="0" lang="fr-FR" altLang="fr-FR" sz="1200" b="1" i="0" u="none" strike="noStrike" cap="none" normalizeH="0" baseline="0">
                <a:ln>
                  <a:noFill/>
                </a:ln>
                <a:solidFill>
                  <a:schemeClr val="tx1"/>
                </a:solidFill>
                <a:effectLst/>
                <a:latin typeface="Bauhaus 93" panose="04030905020B02020C02" pitchFamily="82" charset="0"/>
                <a:ea typeface="Calibri" pitchFamily="34" charset="0"/>
                <a:cs typeface="Calibri" pitchFamily="34" charset="0"/>
              </a:rPr>
              <a:t>   </a:t>
            </a:r>
            <a:endParaRPr lang="fr-FR" sz="800">
              <a:latin typeface="Bauhaus 93" panose="04030905020B02020C02" pitchFamily="82" charset="0"/>
            </a:endParaRPr>
          </a:p>
          <a:p>
            <a:pPr fontAlgn="base">
              <a:spcBef>
                <a:spcPct val="0"/>
              </a:spcBef>
              <a:spcAft>
                <a:spcPct val="0"/>
              </a:spcAft>
              <a:tabLst>
                <a:tab pos="4217988" algn="l"/>
              </a:tabLst>
            </a:pPr>
            <a:r>
              <a:rPr lang="fr-FR" u="sng">
                <a:latin typeface="Bauhaus 93" panose="04030905020B02020C02" pitchFamily="82" charset="0"/>
              </a:rPr>
              <a:t>Bilan :</a:t>
            </a:r>
            <a:r>
              <a:rPr lang="fr-FR">
                <a:latin typeface="Bauhaus 93" panose="04030905020B02020C02" pitchFamily="82" charset="0"/>
              </a:rPr>
              <a:t> </a:t>
            </a:r>
          </a:p>
          <a:p>
            <a:pPr fontAlgn="base">
              <a:spcBef>
                <a:spcPct val="0"/>
              </a:spcBef>
              <a:spcAft>
                <a:spcPct val="0"/>
              </a:spcAft>
              <a:tabLst>
                <a:tab pos="4217988" algn="l"/>
              </a:tabLst>
            </a:pPr>
            <a:endParaRPr lang="fr-FR">
              <a:latin typeface="Bauhaus 93" panose="04030905020B02020C02" pitchFamily="82" charset="0"/>
            </a:endParaRPr>
          </a:p>
          <a:p>
            <a:pPr fontAlgn="base">
              <a:spcBef>
                <a:spcPct val="0"/>
              </a:spcBef>
              <a:spcAft>
                <a:spcPct val="0"/>
              </a:spcAft>
              <a:tabLst>
                <a:tab pos="4217988" algn="l"/>
              </a:tabLst>
            </a:pPr>
            <a:r>
              <a:rPr lang="fr-FR"/>
              <a:t>Installation de la marque AME-France dans son environnement institutionnel et associatif</a:t>
            </a:r>
          </a:p>
          <a:p>
            <a:r>
              <a:rPr lang="fr-FR"/>
              <a:t>Création d’un réseau, nombreux liens tissés </a:t>
            </a:r>
          </a:p>
          <a:p>
            <a:r>
              <a:rPr lang="fr-FR"/>
              <a:t>Création d’évènements « réflexion &amp; influence »  </a:t>
            </a:r>
          </a:p>
          <a:p>
            <a:r>
              <a:rPr lang="fr-FR"/>
              <a:t>Atteinte d’une masse critique d’adhérents</a:t>
            </a:r>
          </a:p>
          <a:p>
            <a:r>
              <a:rPr lang="fr-FR"/>
              <a:t>Connaissance et coopération mutuelle </a:t>
            </a:r>
          </a:p>
          <a:p>
            <a:r>
              <a:rPr lang="fr-FR"/>
              <a:t>Co-construction d’une filiale d’affaires </a:t>
            </a:r>
          </a:p>
          <a:p>
            <a:r>
              <a:rPr lang="fr-FR"/>
              <a:t>Montée en puissance de consortiums et de GIE d’entreprises adhérentes à AME, afin de répondre à des demandes business (Fédération de la vente directe, Team Afrique)</a:t>
            </a:r>
          </a:p>
          <a:p>
            <a:endParaRPr lang="fr-FR"/>
          </a:p>
          <a:p>
            <a:pPr fontAlgn="base">
              <a:spcBef>
                <a:spcPct val="0"/>
              </a:spcBef>
              <a:spcAft>
                <a:spcPct val="0"/>
              </a:spcAft>
            </a:pPr>
            <a:r>
              <a:rPr lang="fr-FR" altLang="fr-FR" sz="1400" u="sng">
                <a:solidFill>
                  <a:schemeClr val="accent5">
                    <a:lumMod val="50000"/>
                  </a:schemeClr>
                </a:solidFill>
                <a:latin typeface="Bauhaus 93" panose="04030905020B02020C02" pitchFamily="82" charset="0"/>
                <a:ea typeface="Calibri" pitchFamily="34" charset="0"/>
                <a:cs typeface="Calibri" pitchFamily="34" charset="0"/>
              </a:rPr>
              <a:t>Perspectives :</a:t>
            </a:r>
            <a:r>
              <a:rPr lang="fr-FR" altLang="fr-FR" sz="1400" u="sng">
                <a:latin typeface="Bauhaus 93" panose="04030905020B02020C02" pitchFamily="82" charset="0"/>
                <a:ea typeface="Calibri" pitchFamily="34" charset="0"/>
                <a:cs typeface="Calibri" pitchFamily="34" charset="0"/>
              </a:rPr>
              <a:t> </a:t>
            </a:r>
          </a:p>
          <a:p>
            <a:pPr marL="285750" indent="-285750" fontAlgn="base">
              <a:spcBef>
                <a:spcPct val="0"/>
              </a:spcBef>
              <a:spcAft>
                <a:spcPct val="0"/>
              </a:spcAft>
              <a:buFont typeface="Arial" panose="020B0604020202020204" pitchFamily="34" charset="0"/>
              <a:buChar char="•"/>
            </a:pPr>
            <a:r>
              <a:rPr lang="fr-FR"/>
              <a:t>Poursuivre le déploiement sociétal d’AME-France sur 2 axes :</a:t>
            </a:r>
          </a:p>
          <a:p>
            <a:pPr eaLnBrk="0" fontAlgn="base" hangingPunct="0">
              <a:spcBef>
                <a:spcPct val="0"/>
              </a:spcBef>
              <a:spcAft>
                <a:spcPct val="0"/>
              </a:spcAft>
            </a:pPr>
            <a:r>
              <a:rPr lang="fr-FR"/>
              <a:t>    - entraide, soutien </a:t>
            </a:r>
          </a:p>
          <a:p>
            <a:pPr eaLnBrk="0" fontAlgn="base" hangingPunct="0">
              <a:spcBef>
                <a:spcPct val="0"/>
              </a:spcBef>
              <a:spcAft>
                <a:spcPct val="0"/>
              </a:spcAft>
            </a:pPr>
            <a:r>
              <a:rPr lang="fr-FR"/>
              <a:t>    - influence  : programme 2020</a:t>
            </a:r>
          </a:p>
          <a:p>
            <a:pPr marL="171450" indent="-171450" eaLnBrk="0" fontAlgn="base" hangingPunct="0">
              <a:spcBef>
                <a:spcPct val="0"/>
              </a:spcBef>
              <a:spcAft>
                <a:spcPct val="0"/>
              </a:spcAft>
              <a:buFont typeface="Arial" panose="020B0604020202020204" pitchFamily="34" charset="0"/>
              <a:buChar char="•"/>
            </a:pPr>
            <a:r>
              <a:rPr lang="fr-FR"/>
              <a:t>Monter en puissance du club d’affaires « 4Values »</a:t>
            </a:r>
            <a:r>
              <a:rPr lang="fr-FR" altLang="fr-FR">
                <a:ea typeface="Calibri" pitchFamily="34" charset="0"/>
                <a:cs typeface="Calibri" pitchFamily="34" charset="0"/>
              </a:rPr>
              <a:t> </a:t>
            </a:r>
          </a:p>
          <a:p>
            <a:pPr marL="171450" indent="-171450" eaLnBrk="0" fontAlgn="base" hangingPunct="0">
              <a:spcBef>
                <a:spcPct val="0"/>
              </a:spcBef>
              <a:spcAft>
                <a:spcPct val="0"/>
              </a:spcAft>
              <a:buFont typeface="Arial" panose="020B0604020202020204" pitchFamily="34" charset="0"/>
              <a:buChar char="•"/>
            </a:pPr>
            <a:r>
              <a:rPr lang="fr-FR" altLang="fr-FR">
                <a:ea typeface="Calibri" pitchFamily="34" charset="0"/>
                <a:cs typeface="Calibri" pitchFamily="34" charset="0"/>
              </a:rPr>
              <a:t>Renforcer notre implantation et nos rangs </a:t>
            </a:r>
          </a:p>
          <a:p>
            <a:endParaRPr lang="fr-FR"/>
          </a:p>
          <a:p>
            <a:endParaRPr lang="fr-FR"/>
          </a:p>
        </p:txBody>
      </p:sp>
      <p:sp>
        <p:nvSpPr>
          <p:cNvPr id="4" name="Espace réservé du numéro de diapositive 3"/>
          <p:cNvSpPr>
            <a:spLocks noGrp="1"/>
          </p:cNvSpPr>
          <p:nvPr>
            <p:ph type="sldNum" sz="quarter" idx="10"/>
          </p:nvPr>
        </p:nvSpPr>
        <p:spPr/>
        <p:txBody>
          <a:bodyPr/>
          <a:lstStyle/>
          <a:p>
            <a:fld id="{61655DAF-0EE4-4196-9535-ADA663D7DAD2}" type="slidenum">
              <a:rPr lang="fr-FR" smtClean="0"/>
              <a:t>6</a:t>
            </a:fld>
            <a:endParaRPr lang="fr-FR"/>
          </a:p>
        </p:txBody>
      </p:sp>
    </p:spTree>
    <p:extLst>
      <p:ext uri="{BB962C8B-B14F-4D97-AF65-F5344CB8AC3E}">
        <p14:creationId xmlns:p14="http://schemas.microsoft.com/office/powerpoint/2010/main" val="4140691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EE58CA1-5E94-4EA0-8E66-AE9D5CCD5100}" type="slidenum">
              <a:rPr lang="fr-FR" smtClean="0"/>
              <a:t>9</a:t>
            </a:fld>
            <a:endParaRPr lang="fr-FR"/>
          </a:p>
        </p:txBody>
      </p:sp>
    </p:spTree>
    <p:extLst>
      <p:ext uri="{BB962C8B-B14F-4D97-AF65-F5344CB8AC3E}">
        <p14:creationId xmlns:p14="http://schemas.microsoft.com/office/powerpoint/2010/main" val="4102161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655DAF-0EE4-4196-9535-ADA663D7DAD2}" type="slidenum">
              <a:rPr lang="fr-FR" smtClean="0"/>
              <a:t>11</a:t>
            </a:fld>
            <a:endParaRPr lang="fr-FR"/>
          </a:p>
        </p:txBody>
      </p:sp>
    </p:spTree>
    <p:extLst>
      <p:ext uri="{BB962C8B-B14F-4D97-AF65-F5344CB8AC3E}">
        <p14:creationId xmlns:p14="http://schemas.microsoft.com/office/powerpoint/2010/main" val="1149376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55DAF-0EE4-4196-9535-ADA663D7DAD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739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55DAF-0EE4-4196-9535-ADA663D7DAD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432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55DAF-0EE4-4196-9535-ADA663D7DAD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627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55DAF-0EE4-4196-9535-ADA663D7DAD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027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55DAF-0EE4-4196-9535-ADA663D7DAD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857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1E7104E-E8E5-49F6-9C62-DD4CCFBA7BBA}" type="datetimeFigureOut">
              <a:rPr lang="fr-FR" smtClean="0"/>
              <a:t>01/12/2023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178A01-51DD-4AB2-9A60-923F176668FA}" type="slidenum">
              <a:rPr lang="fr-FR" smtClean="0"/>
              <a:t>‹N°›</a:t>
            </a:fld>
            <a:endParaRPr lang="fr-FR"/>
          </a:p>
        </p:txBody>
      </p:sp>
    </p:spTree>
    <p:extLst>
      <p:ext uri="{BB962C8B-B14F-4D97-AF65-F5344CB8AC3E}">
        <p14:creationId xmlns:p14="http://schemas.microsoft.com/office/powerpoint/2010/main" val="3358872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1E7104E-E8E5-49F6-9C62-DD4CCFBA7BBA}" type="datetimeFigureOut">
              <a:rPr lang="fr-FR" smtClean="0"/>
              <a:t>01/12/2023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178A01-51DD-4AB2-9A60-923F176668FA}" type="slidenum">
              <a:rPr lang="fr-FR" smtClean="0"/>
              <a:t>‹N°›</a:t>
            </a:fld>
            <a:endParaRPr lang="fr-FR"/>
          </a:p>
        </p:txBody>
      </p:sp>
    </p:spTree>
    <p:extLst>
      <p:ext uri="{BB962C8B-B14F-4D97-AF65-F5344CB8AC3E}">
        <p14:creationId xmlns:p14="http://schemas.microsoft.com/office/powerpoint/2010/main" val="21535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1E7104E-E8E5-49F6-9C62-DD4CCFBA7BBA}" type="datetimeFigureOut">
              <a:rPr lang="fr-FR" smtClean="0"/>
              <a:t>01/12/2023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178A01-51DD-4AB2-9A60-923F176668FA}" type="slidenum">
              <a:rPr lang="fr-FR" smtClean="0"/>
              <a:t>‹N°›</a:t>
            </a:fld>
            <a:endParaRPr lang="fr-FR"/>
          </a:p>
        </p:txBody>
      </p:sp>
    </p:spTree>
    <p:extLst>
      <p:ext uri="{BB962C8B-B14F-4D97-AF65-F5344CB8AC3E}">
        <p14:creationId xmlns:p14="http://schemas.microsoft.com/office/powerpoint/2010/main" val="3872550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1E7104E-E8E5-49F6-9C62-DD4CCFBA7BBA}" type="datetimeFigureOut">
              <a:rPr lang="fr-FR" smtClean="0"/>
              <a:t>01/12/2023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178A01-51DD-4AB2-9A60-923F176668FA}" type="slidenum">
              <a:rPr lang="fr-FR" smtClean="0"/>
              <a:t>‹N°›</a:t>
            </a:fld>
            <a:endParaRPr lang="fr-FR"/>
          </a:p>
        </p:txBody>
      </p:sp>
    </p:spTree>
    <p:extLst>
      <p:ext uri="{BB962C8B-B14F-4D97-AF65-F5344CB8AC3E}">
        <p14:creationId xmlns:p14="http://schemas.microsoft.com/office/powerpoint/2010/main" val="76330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B1E7104E-E8E5-49F6-9C62-DD4CCFBA7BBA}" type="datetimeFigureOut">
              <a:rPr lang="fr-FR" smtClean="0"/>
              <a:t>01/12/2023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178A01-51DD-4AB2-9A60-923F176668FA}" type="slidenum">
              <a:rPr lang="fr-FR" smtClean="0"/>
              <a:t>‹N°›</a:t>
            </a:fld>
            <a:endParaRPr lang="fr-FR"/>
          </a:p>
        </p:txBody>
      </p:sp>
    </p:spTree>
    <p:extLst>
      <p:ext uri="{BB962C8B-B14F-4D97-AF65-F5344CB8AC3E}">
        <p14:creationId xmlns:p14="http://schemas.microsoft.com/office/powerpoint/2010/main" val="1093554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1E7104E-E8E5-49F6-9C62-DD4CCFBA7BBA}" type="datetimeFigureOut">
              <a:rPr lang="fr-FR" smtClean="0"/>
              <a:t>01/12/2023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178A01-51DD-4AB2-9A60-923F176668FA}" type="slidenum">
              <a:rPr lang="fr-FR" smtClean="0"/>
              <a:t>‹N°›</a:t>
            </a:fld>
            <a:endParaRPr lang="fr-FR"/>
          </a:p>
        </p:txBody>
      </p:sp>
    </p:spTree>
    <p:extLst>
      <p:ext uri="{BB962C8B-B14F-4D97-AF65-F5344CB8AC3E}">
        <p14:creationId xmlns:p14="http://schemas.microsoft.com/office/powerpoint/2010/main" val="2672540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1E7104E-E8E5-49F6-9C62-DD4CCFBA7BBA}" type="datetimeFigureOut">
              <a:rPr lang="fr-FR" smtClean="0"/>
              <a:t>01/12/2023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5178A01-51DD-4AB2-9A60-923F176668FA}" type="slidenum">
              <a:rPr lang="fr-FR" smtClean="0"/>
              <a:t>‹N°›</a:t>
            </a:fld>
            <a:endParaRPr lang="fr-FR"/>
          </a:p>
        </p:txBody>
      </p:sp>
    </p:spTree>
    <p:extLst>
      <p:ext uri="{BB962C8B-B14F-4D97-AF65-F5344CB8AC3E}">
        <p14:creationId xmlns:p14="http://schemas.microsoft.com/office/powerpoint/2010/main" val="350548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1E7104E-E8E5-49F6-9C62-DD4CCFBA7BBA}" type="datetimeFigureOut">
              <a:rPr lang="fr-FR" smtClean="0"/>
              <a:t>01/12/2023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5178A01-51DD-4AB2-9A60-923F176668FA}" type="slidenum">
              <a:rPr lang="fr-FR" smtClean="0"/>
              <a:t>‹N°›</a:t>
            </a:fld>
            <a:endParaRPr lang="fr-FR"/>
          </a:p>
        </p:txBody>
      </p:sp>
    </p:spTree>
    <p:extLst>
      <p:ext uri="{BB962C8B-B14F-4D97-AF65-F5344CB8AC3E}">
        <p14:creationId xmlns:p14="http://schemas.microsoft.com/office/powerpoint/2010/main" val="169499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1E7104E-E8E5-49F6-9C62-DD4CCFBA7BBA}" type="datetimeFigureOut">
              <a:rPr lang="fr-FR" smtClean="0"/>
              <a:t>01/12/2023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5178A01-51DD-4AB2-9A60-923F176668FA}" type="slidenum">
              <a:rPr lang="fr-FR" smtClean="0"/>
              <a:t>‹N°›</a:t>
            </a:fld>
            <a:endParaRPr lang="fr-FR"/>
          </a:p>
        </p:txBody>
      </p:sp>
    </p:spTree>
    <p:extLst>
      <p:ext uri="{BB962C8B-B14F-4D97-AF65-F5344CB8AC3E}">
        <p14:creationId xmlns:p14="http://schemas.microsoft.com/office/powerpoint/2010/main" val="391376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1E7104E-E8E5-49F6-9C62-DD4CCFBA7BBA}" type="datetimeFigureOut">
              <a:rPr lang="fr-FR" smtClean="0"/>
              <a:t>01/12/2023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178A01-51DD-4AB2-9A60-923F176668FA}" type="slidenum">
              <a:rPr lang="fr-FR" smtClean="0"/>
              <a:t>‹N°›</a:t>
            </a:fld>
            <a:endParaRPr lang="fr-FR"/>
          </a:p>
        </p:txBody>
      </p:sp>
    </p:spTree>
    <p:extLst>
      <p:ext uri="{BB962C8B-B14F-4D97-AF65-F5344CB8AC3E}">
        <p14:creationId xmlns:p14="http://schemas.microsoft.com/office/powerpoint/2010/main" val="2156717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1E7104E-E8E5-49F6-9C62-DD4CCFBA7BBA}" type="datetimeFigureOut">
              <a:rPr lang="fr-FR" smtClean="0"/>
              <a:t>01/12/2023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178A01-51DD-4AB2-9A60-923F176668FA}" type="slidenum">
              <a:rPr lang="fr-FR" smtClean="0"/>
              <a:t>‹N°›</a:t>
            </a:fld>
            <a:endParaRPr lang="fr-FR"/>
          </a:p>
        </p:txBody>
      </p:sp>
    </p:spTree>
    <p:extLst>
      <p:ext uri="{BB962C8B-B14F-4D97-AF65-F5344CB8AC3E}">
        <p14:creationId xmlns:p14="http://schemas.microsoft.com/office/powerpoint/2010/main" val="93817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7104E-E8E5-49F6-9C62-DD4CCFBA7BBA}" type="datetimeFigureOut">
              <a:rPr lang="fr-FR" smtClean="0"/>
              <a:t>01/12/2023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178A01-51DD-4AB2-9A60-923F176668FA}" type="slidenum">
              <a:rPr lang="fr-FR" smtClean="0"/>
              <a:t>‹N°›</a:t>
            </a:fld>
            <a:endParaRPr lang="fr-FR"/>
          </a:p>
        </p:txBody>
      </p:sp>
    </p:spTree>
    <p:extLst>
      <p:ext uri="{BB962C8B-B14F-4D97-AF65-F5344CB8AC3E}">
        <p14:creationId xmlns:p14="http://schemas.microsoft.com/office/powerpoint/2010/main" val="1755272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13">
            <a:extLst>
              <a:ext uri="{FF2B5EF4-FFF2-40B4-BE49-F238E27FC236}">
                <a16:creationId xmlns:a16="http://schemas.microsoft.com/office/drawing/2014/main" id="{00C68F30-B20F-4E41-A322-AF24CD73DC4F}"/>
              </a:ext>
            </a:extLst>
          </p:cNvPr>
          <p:cNvSpPr/>
          <p:nvPr/>
        </p:nvSpPr>
        <p:spPr>
          <a:xfrm>
            <a:off x="899593" y="2636912"/>
            <a:ext cx="1637456" cy="157904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8" name="Rectangle 7"/>
          <p:cNvSpPr/>
          <p:nvPr/>
        </p:nvSpPr>
        <p:spPr>
          <a:xfrm>
            <a:off x="676215" y="2204864"/>
            <a:ext cx="9008353" cy="4801314"/>
          </a:xfrm>
          <a:prstGeom prst="rect">
            <a:avLst/>
          </a:prstGeom>
        </p:spPr>
        <p:txBody>
          <a:bodyPr wrap="square">
            <a:spAutoFit/>
          </a:bodyPr>
          <a:lstStyle/>
          <a:p>
            <a:pPr marL="342900" lvl="0" indent="-342900">
              <a:spcAft>
                <a:spcPts val="0"/>
              </a:spcAft>
              <a:buFont typeface="+mj-lt"/>
              <a:buAutoNum type="arabicPeriod"/>
            </a:pPr>
            <a:r>
              <a:rPr lang="fr-FR" dirty="0">
                <a:ea typeface="Times New Roman" panose="02020603050405020304" pitchFamily="18" charset="0"/>
              </a:rPr>
              <a:t>Ouverture de l’AGO/Mot de bienvenue</a:t>
            </a:r>
            <a:endParaRPr lang="fr-FR" sz="1600" dirty="0">
              <a:ea typeface="Times New Roman" panose="02020603050405020304" pitchFamily="18" charset="0"/>
            </a:endParaRPr>
          </a:p>
          <a:p>
            <a:pPr marL="342900" lvl="0" indent="-342900">
              <a:spcAft>
                <a:spcPts val="0"/>
              </a:spcAft>
              <a:buFont typeface="+mj-lt"/>
              <a:buAutoNum type="arabicPeriod"/>
            </a:pPr>
            <a:r>
              <a:rPr lang="fr-FR">
                <a:ea typeface="Times New Roman" panose="02020603050405020304" pitchFamily="18" charset="0"/>
              </a:rPr>
              <a:t>Appel des noms/confirmation </a:t>
            </a:r>
            <a:r>
              <a:rPr lang="fr-FR" dirty="0">
                <a:ea typeface="Times New Roman" panose="02020603050405020304" pitchFamily="18" charset="0"/>
              </a:rPr>
              <a:t>du quorum</a:t>
            </a:r>
            <a:endParaRPr lang="fr-FR" sz="1600" dirty="0">
              <a:ea typeface="Times New Roman" panose="02020603050405020304" pitchFamily="18" charset="0"/>
            </a:endParaRPr>
          </a:p>
          <a:p>
            <a:pPr marL="342900" lvl="0" indent="-342900">
              <a:spcAft>
                <a:spcPts val="0"/>
              </a:spcAft>
              <a:buFont typeface="+mj-lt"/>
              <a:buAutoNum type="arabicPeriod"/>
            </a:pPr>
            <a:r>
              <a:rPr lang="fr-FR" dirty="0">
                <a:ea typeface="Times New Roman" panose="02020603050405020304" pitchFamily="18" charset="0"/>
              </a:rPr>
              <a:t>Adoption de l’ordre du jour</a:t>
            </a:r>
            <a:endParaRPr lang="fr-FR" sz="1600" dirty="0">
              <a:ea typeface="Times New Roman" panose="02020603050405020304" pitchFamily="18" charset="0"/>
            </a:endParaRPr>
          </a:p>
          <a:p>
            <a:pPr marL="342900" lvl="0" indent="-342900">
              <a:spcAft>
                <a:spcPts val="0"/>
              </a:spcAft>
              <a:buFont typeface="+mj-lt"/>
              <a:buAutoNum type="arabicPeriod"/>
            </a:pPr>
            <a:r>
              <a:rPr lang="fr-FR" dirty="0">
                <a:ea typeface="Times New Roman" panose="02020603050405020304" pitchFamily="18" charset="0"/>
              </a:rPr>
              <a:t>Rappel </a:t>
            </a:r>
            <a:r>
              <a:rPr lang="fr-FR">
                <a:ea typeface="Times New Roman" panose="02020603050405020304" pitchFamily="18" charset="0"/>
              </a:rPr>
              <a:t>des points clés de l’AGO du 5 février 2020</a:t>
            </a:r>
            <a:endParaRPr lang="fr-FR" sz="1600" dirty="0">
              <a:ea typeface="Times New Roman" panose="02020603050405020304" pitchFamily="18" charset="0"/>
            </a:endParaRPr>
          </a:p>
          <a:p>
            <a:pPr marL="342900" lvl="0" indent="-342900">
              <a:spcAft>
                <a:spcPts val="0"/>
              </a:spcAft>
              <a:buFont typeface="+mj-lt"/>
              <a:buAutoNum type="arabicPeriod"/>
            </a:pPr>
            <a:r>
              <a:rPr lang="fr-FR" dirty="0">
                <a:ea typeface="Times New Roman" panose="02020603050405020304" pitchFamily="18" charset="0"/>
              </a:rPr>
              <a:t>Rapport moral du </a:t>
            </a:r>
            <a:r>
              <a:rPr lang="fr-FR">
                <a:ea typeface="Times New Roman" panose="02020603050405020304" pitchFamily="18" charset="0"/>
              </a:rPr>
              <a:t>président par intérim sur l’évolution de situation d’AME </a:t>
            </a:r>
            <a:endParaRPr lang="fr-FR" sz="1600" dirty="0">
              <a:ea typeface="Times New Roman" panose="02020603050405020304" pitchFamily="18" charset="0"/>
            </a:endParaRPr>
          </a:p>
          <a:p>
            <a:pPr marL="342900" lvl="0" indent="-342900">
              <a:spcAft>
                <a:spcPts val="0"/>
              </a:spcAft>
              <a:buFont typeface="+mj-lt"/>
              <a:buAutoNum type="arabicPeriod"/>
            </a:pPr>
            <a:r>
              <a:rPr lang="fr-FR" dirty="0">
                <a:ea typeface="Times New Roman" panose="02020603050405020304" pitchFamily="18" charset="0"/>
              </a:rPr>
              <a:t>Rapport financier (quitus à donner au trésorier par vote)</a:t>
            </a:r>
            <a:endParaRPr lang="fr-FR" sz="1600" dirty="0">
              <a:ea typeface="Times New Roman" panose="02020603050405020304" pitchFamily="18" charset="0"/>
            </a:endParaRPr>
          </a:p>
          <a:p>
            <a:pPr marL="342900" lvl="0" indent="-342900">
              <a:spcAft>
                <a:spcPts val="0"/>
              </a:spcAft>
              <a:buFont typeface="+mj-lt"/>
              <a:buAutoNum type="arabicPeriod"/>
            </a:pPr>
            <a:r>
              <a:rPr lang="fr-FR" dirty="0">
                <a:ea typeface="Times New Roman" panose="02020603050405020304" pitchFamily="18" charset="0"/>
              </a:rPr>
              <a:t>Budget prévisionnel pour l’année à venir (vote)</a:t>
            </a:r>
            <a:endParaRPr lang="fr-FR" sz="1600" dirty="0">
              <a:ea typeface="Times New Roman" panose="02020603050405020304" pitchFamily="18" charset="0"/>
            </a:endParaRPr>
          </a:p>
          <a:p>
            <a:pPr marL="342900" lvl="0" indent="-342900">
              <a:spcAft>
                <a:spcPts val="0"/>
              </a:spcAft>
              <a:buFont typeface="+mj-lt"/>
              <a:buAutoNum type="arabicPeriod"/>
            </a:pPr>
            <a:r>
              <a:rPr lang="fr-FR" dirty="0">
                <a:ea typeface="Times New Roman" panose="02020603050405020304" pitchFamily="18" charset="0"/>
              </a:rPr>
              <a:t>Information </a:t>
            </a:r>
            <a:r>
              <a:rPr lang="fr-FR">
                <a:ea typeface="Times New Roman" panose="02020603050405020304" pitchFamily="18" charset="0"/>
              </a:rPr>
              <a:t>sur l’évolution de la filiale commerciale 4Values d’AME-France </a:t>
            </a:r>
            <a:endParaRPr lang="fr-FR" sz="1600" dirty="0">
              <a:ea typeface="Times New Roman" panose="02020603050405020304" pitchFamily="18" charset="0"/>
            </a:endParaRPr>
          </a:p>
          <a:p>
            <a:pPr marL="342900" lvl="0" indent="-342900">
              <a:spcAft>
                <a:spcPts val="0"/>
              </a:spcAft>
              <a:buFont typeface="+mj-lt"/>
              <a:buAutoNum type="arabicPeriod"/>
            </a:pPr>
            <a:r>
              <a:rPr lang="fr-FR" dirty="0">
                <a:ea typeface="Times New Roman" panose="02020603050405020304" pitchFamily="18" charset="0"/>
              </a:rPr>
              <a:t>Approbation </a:t>
            </a:r>
            <a:r>
              <a:rPr lang="fr-FR">
                <a:ea typeface="Times New Roman" panose="02020603050405020304" pitchFamily="18" charset="0"/>
              </a:rPr>
              <a:t>de l’évolution de la </a:t>
            </a:r>
            <a:r>
              <a:rPr lang="fr-FR" dirty="0">
                <a:ea typeface="Times New Roman" panose="02020603050405020304" pitchFamily="18" charset="0"/>
              </a:rPr>
              <a:t>répartition des activités </a:t>
            </a:r>
            <a:r>
              <a:rPr lang="fr-FR">
                <a:ea typeface="Times New Roman" panose="02020603050405020304" pitchFamily="18" charset="0"/>
              </a:rPr>
              <a:t>entre  les 2 entités (</a:t>
            </a:r>
            <a:r>
              <a:rPr lang="fr-FR" dirty="0">
                <a:ea typeface="Times New Roman" panose="02020603050405020304" pitchFamily="18" charset="0"/>
              </a:rPr>
              <a:t>vote)</a:t>
            </a:r>
            <a:endParaRPr lang="fr-FR" sz="1600" dirty="0">
              <a:ea typeface="Times New Roman" panose="02020603050405020304" pitchFamily="18" charset="0"/>
            </a:endParaRPr>
          </a:p>
          <a:p>
            <a:pPr marL="342900" lvl="0" indent="-342900">
              <a:spcAft>
                <a:spcPts val="0"/>
              </a:spcAft>
              <a:buFont typeface="+mj-lt"/>
              <a:buAutoNum type="arabicPeriod"/>
            </a:pPr>
            <a:r>
              <a:rPr lang="fr-FR" dirty="0">
                <a:ea typeface="Times New Roman" panose="02020603050405020304" pitchFamily="18" charset="0"/>
              </a:rPr>
              <a:t> Approbation </a:t>
            </a:r>
            <a:r>
              <a:rPr lang="fr-FR">
                <a:ea typeface="Times New Roman" panose="02020603050405020304" pitchFamily="18" charset="0"/>
              </a:rPr>
              <a:t>des statuts actualisés de l’association </a:t>
            </a:r>
            <a:endParaRPr lang="fr-FR" sz="1600" dirty="0">
              <a:ea typeface="Times New Roman" panose="02020603050405020304" pitchFamily="18" charset="0"/>
            </a:endParaRPr>
          </a:p>
          <a:p>
            <a:pPr marL="342900" lvl="0" indent="-342900">
              <a:spcAft>
                <a:spcPts val="0"/>
              </a:spcAft>
              <a:buFont typeface="+mj-lt"/>
              <a:buAutoNum type="arabicPeriod"/>
            </a:pPr>
            <a:r>
              <a:rPr lang="fr-FR">
                <a:ea typeface="Times New Roman" panose="02020603050405020304" pitchFamily="18" charset="0"/>
                <a:cs typeface="Arial" panose="020B0604020202020204" pitchFamily="34" charset="0"/>
              </a:rPr>
              <a:t>Validation </a:t>
            </a:r>
            <a:r>
              <a:rPr lang="fr-FR" dirty="0">
                <a:ea typeface="Times New Roman" panose="02020603050405020304" pitchFamily="18" charset="0"/>
                <a:cs typeface="Arial" panose="020B0604020202020204" pitchFamily="34" charset="0"/>
              </a:rPr>
              <a:t>de la charte </a:t>
            </a:r>
            <a:r>
              <a:rPr lang="fr-FR">
                <a:ea typeface="Times New Roman" panose="02020603050405020304" pitchFamily="18" charset="0"/>
                <a:cs typeface="Arial" panose="020B0604020202020204" pitchFamily="34" charset="0"/>
              </a:rPr>
              <a:t>business revue (vote</a:t>
            </a:r>
            <a:r>
              <a:rPr lang="fr-FR" dirty="0">
                <a:ea typeface="Times New Roman" panose="02020603050405020304" pitchFamily="18" charset="0"/>
                <a:cs typeface="Arial" panose="020B0604020202020204" pitchFamily="34" charset="0"/>
              </a:rPr>
              <a:t>)</a:t>
            </a:r>
            <a:endParaRPr lang="fr-FR" sz="1600" dirty="0">
              <a:ea typeface="Times New Roman" panose="02020603050405020304" pitchFamily="18" charset="0"/>
            </a:endParaRPr>
          </a:p>
          <a:p>
            <a:pPr marL="342900" lvl="0" indent="-342900">
              <a:spcAft>
                <a:spcPts val="0"/>
              </a:spcAft>
              <a:buFont typeface="+mj-lt"/>
              <a:buAutoNum type="arabicPeriod"/>
            </a:pPr>
            <a:r>
              <a:rPr lang="fr-FR" dirty="0">
                <a:ea typeface="Times New Roman" panose="02020603050405020304" pitchFamily="18" charset="0"/>
              </a:rPr>
              <a:t> Questions diverses</a:t>
            </a:r>
            <a:endParaRPr lang="fr-FR" sz="1600" dirty="0">
              <a:ea typeface="Times New Roman" panose="02020603050405020304" pitchFamily="18" charset="0"/>
            </a:endParaRPr>
          </a:p>
          <a:p>
            <a:pPr marL="342900" lvl="0" indent="-342900">
              <a:spcAft>
                <a:spcPts val="0"/>
              </a:spcAft>
              <a:buFont typeface="+mj-lt"/>
              <a:buAutoNum type="arabicPeriod"/>
            </a:pPr>
            <a:r>
              <a:rPr lang="fr-FR" dirty="0">
                <a:ea typeface="Times New Roman" panose="02020603050405020304" pitchFamily="18" charset="0"/>
              </a:rPr>
              <a:t> Ajournement</a:t>
            </a:r>
            <a:endParaRPr lang="fr-FR" sz="1600" dirty="0">
              <a:ea typeface="Times New Roman" panose="02020603050405020304" pitchFamily="18" charset="0"/>
            </a:endParaRPr>
          </a:p>
          <a:p>
            <a:pPr lvl="0" algn="ctr"/>
            <a:r>
              <a:rPr lang="fr-FR" b="1" dirty="0">
                <a:solidFill>
                  <a:srgbClr val="FFFFFF"/>
                </a:solidFill>
                <a:latin typeface="Futura-Bold"/>
              </a:rPr>
              <a:t>ET SI</a:t>
            </a:r>
          </a:p>
          <a:p>
            <a:pPr lvl="0" algn="ctr"/>
            <a:r>
              <a:rPr lang="fr-FR" b="1" dirty="0">
                <a:solidFill>
                  <a:srgbClr val="FFFFFF"/>
                </a:solidFill>
                <a:latin typeface="Futura-Bold"/>
              </a:rPr>
              <a:t>ON</a:t>
            </a:r>
          </a:p>
          <a:p>
            <a:pPr lvl="0" algn="ctr"/>
            <a:r>
              <a:rPr lang="fr-FR" b="1" dirty="0">
                <a:solidFill>
                  <a:srgbClr val="FFFFFF"/>
                </a:solidFill>
                <a:latin typeface="Futura-Bold"/>
              </a:rPr>
              <a:t>PARTAGEAIT</a:t>
            </a:r>
          </a:p>
          <a:p>
            <a:pPr lvl="0" algn="ctr"/>
            <a:r>
              <a:rPr lang="fr-FR" b="1" dirty="0">
                <a:solidFill>
                  <a:srgbClr val="FFFFFF"/>
                </a:solidFill>
                <a:latin typeface="Futura-Bold"/>
              </a:rPr>
              <a:t>?</a:t>
            </a:r>
          </a:p>
        </p:txBody>
      </p:sp>
      <p:sp>
        <p:nvSpPr>
          <p:cNvPr id="9" name="Rectangle 8"/>
          <p:cNvSpPr/>
          <p:nvPr/>
        </p:nvSpPr>
        <p:spPr>
          <a:xfrm>
            <a:off x="-27384" y="260648"/>
            <a:ext cx="3429000" cy="1200329"/>
          </a:xfrm>
          <a:prstGeom prst="rect">
            <a:avLst/>
          </a:prstGeom>
        </p:spPr>
        <p:txBody>
          <a:bodyPr>
            <a:spAutoFit/>
          </a:bodyPr>
          <a:lstStyle/>
          <a:p>
            <a:pPr lvl="0" algn="ctr"/>
            <a:r>
              <a:rPr lang="fr-FR" sz="2400" b="1" dirty="0">
                <a:solidFill>
                  <a:srgbClr val="FFFFFF"/>
                </a:solidFill>
                <a:latin typeface="Futura-Bold"/>
              </a:rPr>
              <a:t>Le réseau</a:t>
            </a:r>
          </a:p>
          <a:p>
            <a:pPr lvl="0" algn="ctr"/>
            <a:r>
              <a:rPr lang="fr-FR" sz="2400" b="1" dirty="0">
                <a:solidFill>
                  <a:srgbClr val="FFFFFF"/>
                </a:solidFill>
                <a:latin typeface="Futura-Bold"/>
              </a:rPr>
              <a:t>des militaires </a:t>
            </a:r>
          </a:p>
          <a:p>
            <a:pPr lvl="0" algn="ctr"/>
            <a:r>
              <a:rPr lang="fr-FR" sz="2400" b="1" dirty="0">
                <a:solidFill>
                  <a:srgbClr val="FFFFFF"/>
                </a:solidFill>
                <a:latin typeface="Futura-Bold"/>
              </a:rPr>
              <a:t>entrepreneurs</a:t>
            </a:r>
          </a:p>
        </p:txBody>
      </p:sp>
      <p:sp>
        <p:nvSpPr>
          <p:cNvPr id="2" name="Rectangle 1"/>
          <p:cNvSpPr/>
          <p:nvPr/>
        </p:nvSpPr>
        <p:spPr>
          <a:xfrm>
            <a:off x="3073366" y="264631"/>
            <a:ext cx="2748894" cy="461665"/>
          </a:xfrm>
          <a:prstGeom prst="rect">
            <a:avLst/>
          </a:prstGeom>
        </p:spPr>
        <p:txBody>
          <a:bodyPr wrap="none">
            <a:spAutoFit/>
          </a:bodyPr>
          <a:lstStyle/>
          <a:p>
            <a:pPr algn="ctr"/>
            <a:r>
              <a:rPr lang="fr-FR" sz="2400" b="1">
                <a:ea typeface="Times New Roman" panose="02020603050405020304" pitchFamily="18" charset="0"/>
              </a:rPr>
              <a:t>AGO du 13/10/2022</a:t>
            </a:r>
            <a:endParaRPr lang="fr-FR" sz="2400" b="1" dirty="0"/>
          </a:p>
        </p:txBody>
      </p:sp>
      <p:pic>
        <p:nvPicPr>
          <p:cNvPr id="10" name="Image 9">
            <a:extLst>
              <a:ext uri="{FF2B5EF4-FFF2-40B4-BE49-F238E27FC236}">
                <a16:creationId xmlns:a16="http://schemas.microsoft.com/office/drawing/2014/main" id="{945BAD27-6B19-41D4-84E1-8623EBE52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761" y="980577"/>
            <a:ext cx="3222104" cy="960800"/>
          </a:xfrm>
          <a:prstGeom prst="rect">
            <a:avLst/>
          </a:prstGeom>
        </p:spPr>
      </p:pic>
    </p:spTree>
    <p:extLst>
      <p:ext uri="{BB962C8B-B14F-4D97-AF65-F5344CB8AC3E}">
        <p14:creationId xmlns:p14="http://schemas.microsoft.com/office/powerpoint/2010/main" val="2056348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13">
            <a:extLst>
              <a:ext uri="{FF2B5EF4-FFF2-40B4-BE49-F238E27FC236}">
                <a16:creationId xmlns:a16="http://schemas.microsoft.com/office/drawing/2014/main" id="{00C68F30-B20F-4E41-A322-AF24CD73DC4F}"/>
              </a:ext>
            </a:extLst>
          </p:cNvPr>
          <p:cNvSpPr/>
          <p:nvPr/>
        </p:nvSpPr>
        <p:spPr>
          <a:xfrm>
            <a:off x="899593" y="2636912"/>
            <a:ext cx="1637456" cy="157904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8" name="Rectangle 7"/>
          <p:cNvSpPr/>
          <p:nvPr/>
        </p:nvSpPr>
        <p:spPr>
          <a:xfrm>
            <a:off x="28143" y="2780928"/>
            <a:ext cx="3429000" cy="1200329"/>
          </a:xfrm>
          <a:prstGeom prst="rect">
            <a:avLst/>
          </a:prstGeom>
        </p:spPr>
        <p:txBody>
          <a:bodyPr>
            <a:spAutoFit/>
          </a:bodyPr>
          <a:lstStyle/>
          <a:p>
            <a:pPr lvl="0" algn="ctr"/>
            <a:r>
              <a:rPr lang="fr-FR" b="1" dirty="0">
                <a:solidFill>
                  <a:srgbClr val="FFFFFF"/>
                </a:solidFill>
                <a:latin typeface="Futura-Bold"/>
              </a:rPr>
              <a:t>ET SI</a:t>
            </a:r>
          </a:p>
          <a:p>
            <a:pPr lvl="0" algn="ctr"/>
            <a:r>
              <a:rPr lang="fr-FR" b="1" dirty="0">
                <a:solidFill>
                  <a:srgbClr val="FFFFFF"/>
                </a:solidFill>
                <a:latin typeface="Futura-Bold"/>
              </a:rPr>
              <a:t>ON</a:t>
            </a:r>
          </a:p>
          <a:p>
            <a:pPr lvl="0" algn="ctr"/>
            <a:r>
              <a:rPr lang="fr-FR" b="1" dirty="0">
                <a:solidFill>
                  <a:srgbClr val="FFFFFF"/>
                </a:solidFill>
                <a:latin typeface="Futura-Bold"/>
              </a:rPr>
              <a:t>PARTAGEAIT</a:t>
            </a:r>
          </a:p>
          <a:p>
            <a:pPr lvl="0" algn="ctr"/>
            <a:r>
              <a:rPr lang="fr-FR" b="1" dirty="0">
                <a:solidFill>
                  <a:srgbClr val="FFFFFF"/>
                </a:solidFill>
                <a:latin typeface="Futura-Bold"/>
              </a:rPr>
              <a:t>?</a:t>
            </a:r>
          </a:p>
        </p:txBody>
      </p:sp>
      <p:sp>
        <p:nvSpPr>
          <p:cNvPr id="9" name="Rectangle 8"/>
          <p:cNvSpPr/>
          <p:nvPr/>
        </p:nvSpPr>
        <p:spPr>
          <a:xfrm>
            <a:off x="-27384" y="260648"/>
            <a:ext cx="3429000" cy="1200329"/>
          </a:xfrm>
          <a:prstGeom prst="rect">
            <a:avLst/>
          </a:prstGeom>
        </p:spPr>
        <p:txBody>
          <a:bodyPr>
            <a:spAutoFit/>
          </a:bodyPr>
          <a:lstStyle/>
          <a:p>
            <a:pPr lvl="0" algn="ctr"/>
            <a:r>
              <a:rPr lang="fr-FR" sz="2400" b="1" dirty="0">
                <a:solidFill>
                  <a:srgbClr val="FFFFFF"/>
                </a:solidFill>
                <a:latin typeface="Futura-Bold"/>
              </a:rPr>
              <a:t>Le réseau</a:t>
            </a:r>
          </a:p>
          <a:p>
            <a:pPr lvl="0" algn="ctr"/>
            <a:r>
              <a:rPr lang="fr-FR" sz="2400" b="1" dirty="0">
                <a:solidFill>
                  <a:srgbClr val="FFFFFF"/>
                </a:solidFill>
                <a:latin typeface="Futura-Bold"/>
              </a:rPr>
              <a:t>des militaires </a:t>
            </a:r>
          </a:p>
          <a:p>
            <a:pPr lvl="0" algn="ctr"/>
            <a:r>
              <a:rPr lang="fr-FR" sz="2400" b="1" dirty="0">
                <a:solidFill>
                  <a:srgbClr val="FFFFFF"/>
                </a:solidFill>
                <a:latin typeface="Futura-Bold"/>
              </a:rPr>
              <a:t>entrepreneurs</a:t>
            </a:r>
          </a:p>
        </p:txBody>
      </p:sp>
      <p:sp>
        <p:nvSpPr>
          <p:cNvPr id="2" name="Rectangle 1">
            <a:extLst>
              <a:ext uri="{FF2B5EF4-FFF2-40B4-BE49-F238E27FC236}">
                <a16:creationId xmlns:a16="http://schemas.microsoft.com/office/drawing/2014/main" id="{21B05D98-9D74-47E0-BEAA-4A48186C5BCD}"/>
              </a:ext>
            </a:extLst>
          </p:cNvPr>
          <p:cNvSpPr/>
          <p:nvPr/>
        </p:nvSpPr>
        <p:spPr>
          <a:xfrm>
            <a:off x="539552" y="361288"/>
            <a:ext cx="8280920" cy="523220"/>
          </a:xfrm>
          <a:prstGeom prst="rect">
            <a:avLst/>
          </a:prstGeom>
        </p:spPr>
        <p:txBody>
          <a:bodyPr wrap="square">
            <a:spAutoFit/>
          </a:bodyPr>
          <a:lstStyle/>
          <a:p>
            <a:pPr algn="ctr"/>
            <a:r>
              <a:rPr lang="fr-FR" sz="2800" b="1">
                <a:latin typeface="+mj-lt"/>
                <a:ea typeface="Times New Roman" panose="02020603050405020304" pitchFamily="18" charset="0"/>
              </a:rPr>
              <a:t>Répartition initiale entre composantes d’AME-France</a:t>
            </a:r>
            <a:endParaRPr lang="fr-FR" sz="2800" dirty="0">
              <a:latin typeface="+mj-lt"/>
            </a:endParaRPr>
          </a:p>
        </p:txBody>
      </p:sp>
      <p:pic>
        <p:nvPicPr>
          <p:cNvPr id="6" name="Image 5" descr="Une image contenant dessin&#10;&#10;Description générée automatiquement">
            <a:extLst>
              <a:ext uri="{FF2B5EF4-FFF2-40B4-BE49-F238E27FC236}">
                <a16:creationId xmlns:a16="http://schemas.microsoft.com/office/drawing/2014/main" id="{7AC0FE91-65B7-44E5-A4DD-29DD311D7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406" y="1268760"/>
            <a:ext cx="3287519" cy="954107"/>
          </a:xfrm>
          <a:prstGeom prst="rect">
            <a:avLst/>
          </a:prstGeom>
        </p:spPr>
      </p:pic>
      <p:sp>
        <p:nvSpPr>
          <p:cNvPr id="11" name="Rectangle 10">
            <a:extLst>
              <a:ext uri="{FF2B5EF4-FFF2-40B4-BE49-F238E27FC236}">
                <a16:creationId xmlns:a16="http://schemas.microsoft.com/office/drawing/2014/main" id="{CCF4860E-BE2E-4680-81EB-58FC01F458B7}"/>
              </a:ext>
            </a:extLst>
          </p:cNvPr>
          <p:cNvSpPr/>
          <p:nvPr/>
        </p:nvSpPr>
        <p:spPr>
          <a:xfrm>
            <a:off x="147358" y="2692467"/>
            <a:ext cx="8648313" cy="3046988"/>
          </a:xfrm>
          <a:prstGeom prst="rect">
            <a:avLst/>
          </a:prstGeom>
        </p:spPr>
        <p:txBody>
          <a:bodyPr wrap="square">
            <a:spAutoFit/>
          </a:bodyPr>
          <a:lstStyle/>
          <a:p>
            <a:pPr marL="742950" lvl="1" indent="-285750" algn="just">
              <a:spcAft>
                <a:spcPts val="0"/>
              </a:spcAft>
              <a:buFont typeface="Wingdings" panose="05000000000000000000" pitchFamily="2" charset="2"/>
              <a:buChar char=""/>
            </a:pPr>
            <a:r>
              <a:rPr lang="fr-FR" sz="2400" dirty="0" err="1">
                <a:latin typeface="+mj-lt"/>
                <a:ea typeface="Times New Roman" panose="02020603050405020304" pitchFamily="18" charset="0"/>
              </a:rPr>
              <a:t>AME-France</a:t>
            </a:r>
            <a:r>
              <a:rPr lang="fr-FR" sz="2400" dirty="0">
                <a:latin typeface="+mj-lt"/>
                <a:ea typeface="Times New Roman" panose="02020603050405020304" pitchFamily="18" charset="0"/>
              </a:rPr>
              <a:t>, groupement associatif constitué de deux pôles dédiés à l’entraide et au lobbying des idées.</a:t>
            </a:r>
          </a:p>
          <a:p>
            <a:pPr lvl="1" algn="just">
              <a:spcAft>
                <a:spcPts val="0"/>
              </a:spcAft>
            </a:pPr>
            <a:endParaRPr lang="fr-FR" sz="2400" dirty="0">
              <a:latin typeface="+mj-lt"/>
              <a:ea typeface="Times New Roman" panose="02020603050405020304" pitchFamily="18" charset="0"/>
            </a:endParaRPr>
          </a:p>
          <a:p>
            <a:pPr marL="742950" lvl="1" indent="-285750" algn="just">
              <a:spcAft>
                <a:spcPts val="0"/>
              </a:spcAft>
              <a:buFont typeface="Wingdings" panose="05000000000000000000" pitchFamily="2" charset="2"/>
              <a:buChar char=""/>
            </a:pPr>
            <a:r>
              <a:rPr lang="fr-FR" sz="2400" dirty="0">
                <a:latin typeface="+mj-lt"/>
                <a:ea typeface="Times New Roman" panose="02020603050405020304" pitchFamily="18" charset="0"/>
              </a:rPr>
              <a:t>4Values, constitué d’un pôle business, filiale commerciale de l’association </a:t>
            </a:r>
            <a:r>
              <a:rPr lang="fr-FR" sz="2400" dirty="0" err="1">
                <a:latin typeface="+mj-lt"/>
                <a:ea typeface="Times New Roman" panose="02020603050405020304" pitchFamily="18" charset="0"/>
              </a:rPr>
              <a:t>AME-France</a:t>
            </a:r>
            <a:r>
              <a:rPr lang="fr-FR" sz="2400" dirty="0">
                <a:latin typeface="+mj-lt"/>
                <a:ea typeface="Times New Roman" panose="02020603050405020304" pitchFamily="18" charset="0"/>
              </a:rPr>
              <a:t> grâce à la mise en place d’une convention de gestion, agit de façon autonome en mode coopératif pour valoriser les sociétés membres et augmenter leur force commerciale.</a:t>
            </a:r>
            <a:endParaRPr lang="fr-FR" sz="2400" dirty="0">
              <a:effectLst/>
              <a:latin typeface="+mj-lt"/>
              <a:ea typeface="Times New Roman" panose="02020603050405020304" pitchFamily="18" charset="0"/>
            </a:endParaRPr>
          </a:p>
        </p:txBody>
      </p:sp>
      <p:pic>
        <p:nvPicPr>
          <p:cNvPr id="10" name="Picture 5" descr="C:\Users\Délégué général\Desktop\Logo 4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104310"/>
            <a:ext cx="2376264" cy="158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361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5E3637B-9018-48E5-81FA-0027EF14AAB5}"/>
              </a:ext>
            </a:extLst>
          </p:cNvPr>
          <p:cNvSpPr txBox="1"/>
          <p:nvPr/>
        </p:nvSpPr>
        <p:spPr>
          <a:xfrm>
            <a:off x="129004" y="148077"/>
            <a:ext cx="8115503" cy="954107"/>
          </a:xfrm>
          <a:prstGeom prst="rect">
            <a:avLst/>
          </a:prstGeom>
          <a:noFill/>
        </p:spPr>
        <p:txBody>
          <a:bodyPr wrap="square" rtlCol="0">
            <a:spAutoFit/>
          </a:bodyPr>
          <a:lstStyle/>
          <a:p>
            <a:pPr algn="ctr"/>
            <a:r>
              <a:rPr lang="fr-FR" sz="2800" b="1">
                <a:ea typeface="Times New Roman" panose="02020603050405020304" pitchFamily="18" charset="0"/>
              </a:rPr>
              <a:t>Evolution souhaitable de 4 Values, filiale </a:t>
            </a:r>
            <a:r>
              <a:rPr lang="fr-FR" sz="2800" b="1" dirty="0">
                <a:ea typeface="Times New Roman" panose="02020603050405020304" pitchFamily="18" charset="0"/>
              </a:rPr>
              <a:t>commerciale d’</a:t>
            </a:r>
            <a:r>
              <a:rPr lang="fr-FR" sz="2800" b="1" dirty="0" err="1">
                <a:ea typeface="Times New Roman" panose="02020603050405020304" pitchFamily="18" charset="0"/>
              </a:rPr>
              <a:t>AME-France</a:t>
            </a:r>
            <a:r>
              <a:rPr lang="fr-FR" sz="2800" b="1" dirty="0">
                <a:ea typeface="Times New Roman" panose="02020603050405020304" pitchFamily="18" charset="0"/>
              </a:rPr>
              <a:t> </a:t>
            </a:r>
            <a:endParaRPr lang="fr-FR" sz="2800" b="1" dirty="0"/>
          </a:p>
        </p:txBody>
      </p:sp>
      <p:sp>
        <p:nvSpPr>
          <p:cNvPr id="9" name="ZoneTexte 8"/>
          <p:cNvSpPr txBox="1"/>
          <p:nvPr/>
        </p:nvSpPr>
        <p:spPr>
          <a:xfrm>
            <a:off x="323528" y="5269994"/>
            <a:ext cx="2376264" cy="823302"/>
          </a:xfrm>
          <a:prstGeom prst="rect">
            <a:avLst/>
          </a:prstGeom>
          <a:solidFill>
            <a:schemeClr val="bg1"/>
          </a:solidFill>
        </p:spPr>
        <p:txBody>
          <a:bodyPr wrap="square" rtlCol="0">
            <a:spAutoFit/>
          </a:bodyPr>
          <a:lstStyle/>
          <a:p>
            <a:pPr algn="just"/>
            <a:r>
              <a:rPr lang="fr-FR" sz="950"/>
              <a:t>Un méta réseau d’entrepreneurs issus de la défense  et de dirigeants  proches des armées désireux  de partager des idées, des projets et des affaires  sous l’égide des valeurs militaires  et d’entreprise croisées.</a:t>
            </a:r>
          </a:p>
        </p:txBody>
      </p:sp>
      <p:sp>
        <p:nvSpPr>
          <p:cNvPr id="10" name="ZoneTexte 9"/>
          <p:cNvSpPr txBox="1"/>
          <p:nvPr/>
        </p:nvSpPr>
        <p:spPr>
          <a:xfrm>
            <a:off x="2699792" y="5215345"/>
            <a:ext cx="2701059" cy="969496"/>
          </a:xfrm>
          <a:prstGeom prst="rect">
            <a:avLst/>
          </a:prstGeom>
          <a:solidFill>
            <a:schemeClr val="bg1"/>
          </a:solidFill>
        </p:spPr>
        <p:txBody>
          <a:bodyPr wrap="square" rtlCol="0">
            <a:spAutoFit/>
          </a:bodyPr>
          <a:lstStyle/>
          <a:p>
            <a:pPr algn="just"/>
            <a:r>
              <a:rPr lang="fr-FR" sz="950"/>
              <a:t>Plus d’une centaine  d’adhérents , unréseau de plusieurs miliers de contacts, implantés  à Paris / IDF comme dans les territoires et à l’international.. </a:t>
            </a:r>
          </a:p>
          <a:p>
            <a:pPr algn="just"/>
            <a:r>
              <a:rPr lang="fr-FR" sz="950"/>
              <a:t>ce réseau valorise  ses entreprises une vision collective et les expertises  de ses membres partout où business et développement  émergent.</a:t>
            </a:r>
          </a:p>
        </p:txBody>
      </p:sp>
      <p:sp>
        <p:nvSpPr>
          <p:cNvPr id="11" name="ZoneTexte 10"/>
          <p:cNvSpPr txBox="1"/>
          <p:nvPr/>
        </p:nvSpPr>
        <p:spPr>
          <a:xfrm>
            <a:off x="5345432" y="5187635"/>
            <a:ext cx="2419477" cy="1061829"/>
          </a:xfrm>
          <a:prstGeom prst="rect">
            <a:avLst/>
          </a:prstGeom>
          <a:solidFill>
            <a:schemeClr val="bg1"/>
          </a:solidFill>
        </p:spPr>
        <p:txBody>
          <a:bodyPr wrap="square" rtlCol="0">
            <a:spAutoFit/>
          </a:bodyPr>
          <a:lstStyle/>
          <a:p>
            <a:pPr algn="just"/>
            <a:r>
              <a:rPr lang="fr-FR" sz="900"/>
              <a:t>Opérant sur  8 pôles métier, et , à date, 7 projets  de groupements, le club d’affaires  installe le mode collaboratif, la « chasse en meute » et la fierté  de porter, comme entrepreneurs, les couleurs françaises de l’engagement, de l’innovation  et de la  confiance.</a:t>
            </a:r>
          </a:p>
        </p:txBody>
      </p:sp>
      <p:sp>
        <p:nvSpPr>
          <p:cNvPr id="2" name="ZoneTexte 1"/>
          <p:cNvSpPr txBox="1"/>
          <p:nvPr/>
        </p:nvSpPr>
        <p:spPr>
          <a:xfrm>
            <a:off x="371810" y="1169363"/>
            <a:ext cx="8304646" cy="5078313"/>
          </a:xfrm>
          <a:prstGeom prst="rect">
            <a:avLst/>
          </a:prstGeom>
          <a:noFill/>
        </p:spPr>
        <p:txBody>
          <a:bodyPr wrap="square" rtlCol="0">
            <a:spAutoFit/>
          </a:bodyPr>
          <a:lstStyle/>
          <a:p>
            <a:r>
              <a:rPr lang="fr-FR" b="1">
                <a:latin typeface="Calibri" panose="020F0502020204030204" pitchFamily="34" charset="0"/>
                <a:cs typeface="Calibri" panose="020F0502020204030204" pitchFamily="34" charset="0"/>
              </a:rPr>
              <a:t>Au départ : </a:t>
            </a:r>
          </a:p>
          <a:p>
            <a:pPr marL="285750" indent="-285750">
              <a:buFontTx/>
              <a:buChar char="-"/>
            </a:pPr>
            <a:r>
              <a:rPr lang="fr-FR">
                <a:latin typeface="Calibri" panose="020F0502020204030204" pitchFamily="34" charset="0"/>
                <a:cs typeface="Calibri" panose="020F0502020204030204" pitchFamily="34" charset="0"/>
              </a:rPr>
              <a:t>4 Valeurs  annoncées : </a:t>
            </a:r>
            <a:r>
              <a:rPr lang="fr-FR" dirty="0">
                <a:latin typeface="Calibri" panose="020F0502020204030204" pitchFamily="34" charset="0"/>
                <a:cs typeface="Calibri" panose="020F0502020204030204" pitchFamily="34" charset="0"/>
              </a:rPr>
              <a:t>Ethique  - Engagement – Partage – </a:t>
            </a:r>
            <a:r>
              <a:rPr lang="fr-FR">
                <a:latin typeface="Calibri" panose="020F0502020204030204" pitchFamily="34" charset="0"/>
                <a:cs typeface="Calibri" panose="020F0502020204030204" pitchFamily="34" charset="0"/>
              </a:rPr>
              <a:t>Esprit collaboratif</a:t>
            </a:r>
          </a:p>
          <a:p>
            <a:pPr marL="285750" indent="-285750">
              <a:buFontTx/>
              <a:buChar char="-"/>
            </a:pPr>
            <a:r>
              <a:rPr lang="fr-FR">
                <a:latin typeface="Calibri" panose="020F0502020204030204" pitchFamily="34" charset="0"/>
                <a:cs typeface="Calibri" panose="020F0502020204030204" pitchFamily="34" charset="0"/>
              </a:rPr>
              <a:t>Charte de valeurs adaptée Business </a:t>
            </a:r>
          </a:p>
          <a:p>
            <a:pPr marL="285750" indent="-285750">
              <a:buFontTx/>
              <a:buChar char="-"/>
            </a:pPr>
            <a:r>
              <a:rPr lang="fr-FR">
                <a:latin typeface="Calibri" panose="020F0502020204030204" pitchFamily="34" charset="0"/>
                <a:cs typeface="Calibri" panose="020F0502020204030204" pitchFamily="34" charset="0"/>
              </a:rPr>
              <a:t>Besoin pour des raisons d’organisation, d’affichage et fiscales (recherche de rescrit </a:t>
            </a:r>
          </a:p>
          <a:p>
            <a:r>
              <a:rPr lang="fr-FR">
                <a:latin typeface="Calibri" panose="020F0502020204030204" pitchFamily="34" charset="0"/>
                <a:cs typeface="Calibri" panose="020F0502020204030204" pitchFamily="34" charset="0"/>
              </a:rPr>
              <a:t>      fiscal pour AME) de différencier les 2 composantes issues d’AME-France </a:t>
            </a:r>
          </a:p>
          <a:p>
            <a:pPr marL="285750" indent="-285750">
              <a:buFontTx/>
              <a:buChar char="-"/>
            </a:pPr>
            <a:r>
              <a:rPr lang="fr-FR">
                <a:latin typeface="Calibri" panose="020F0502020204030204" pitchFamily="34" charset="0"/>
                <a:cs typeface="Calibri" panose="020F0502020204030204" pitchFamily="34" charset="0"/>
              </a:rPr>
              <a:t>Etude de plusieurs statuts possibles pour la filiale </a:t>
            </a:r>
          </a:p>
          <a:p>
            <a:pPr marL="285750" indent="-285750">
              <a:buFontTx/>
              <a:buChar char="-"/>
            </a:pPr>
            <a:endParaRPr lang="fr-FR">
              <a:latin typeface="Calibri" panose="020F0502020204030204" pitchFamily="34" charset="0"/>
              <a:cs typeface="Calibri" panose="020F0502020204030204" pitchFamily="34" charset="0"/>
            </a:endParaRPr>
          </a:p>
          <a:p>
            <a:r>
              <a:rPr lang="fr-FR" b="1">
                <a:latin typeface="Calibri" panose="020F0502020204030204" pitchFamily="34" charset="0"/>
                <a:cs typeface="Calibri" panose="020F0502020204030204" pitchFamily="34" charset="0"/>
              </a:rPr>
              <a:t>Avec le recul et l’expérience </a:t>
            </a:r>
          </a:p>
          <a:p>
            <a:pPr marL="285750" indent="-285750">
              <a:buFontTx/>
              <a:buChar char="-"/>
            </a:pPr>
            <a:r>
              <a:rPr lang="fr-FR">
                <a:latin typeface="Calibri" panose="020F0502020204030204" pitchFamily="34" charset="0"/>
                <a:cs typeface="Calibri" panose="020F0502020204030204" pitchFamily="34" charset="0"/>
              </a:rPr>
              <a:t>Simplification de l’organisation administrative et unicité d’action</a:t>
            </a:r>
          </a:p>
          <a:p>
            <a:pPr marL="285750" indent="-285750">
              <a:buFontTx/>
              <a:buChar char="-"/>
            </a:pPr>
            <a:r>
              <a:rPr lang="fr-FR">
                <a:latin typeface="Calibri" panose="020F0502020204030204" pitchFamily="34" charset="0"/>
                <a:cs typeface="Calibri" panose="020F0502020204030204" pitchFamily="34" charset="0"/>
              </a:rPr>
              <a:t>Adaptation à l’effectif atteint et aux capacités « Off business » des dirigeants</a:t>
            </a:r>
          </a:p>
          <a:p>
            <a:pPr marL="285750" indent="-285750">
              <a:buFontTx/>
              <a:buChar char="-"/>
            </a:pPr>
            <a:r>
              <a:rPr lang="fr-FR">
                <a:latin typeface="Calibri" panose="020F0502020204030204" pitchFamily="34" charset="0"/>
                <a:cs typeface="Calibri" panose="020F0502020204030204" pitchFamily="34" charset="0"/>
              </a:rPr>
              <a:t>Complexité et délais procédure rescrit fiscal pour un gain financier limité </a:t>
            </a:r>
          </a:p>
          <a:p>
            <a:pPr marL="285750" indent="-285750">
              <a:buFontTx/>
              <a:buChar char="-"/>
            </a:pPr>
            <a:r>
              <a:rPr lang="fr-FR">
                <a:latin typeface="Calibri" panose="020F0502020204030204" pitchFamily="34" charset="0"/>
                <a:cs typeface="Calibri" panose="020F0502020204030204" pitchFamily="34" charset="0"/>
              </a:rPr>
              <a:t>Effort à faire sur l’optimisation du temps disponible et l’adhésion/fidélisation</a:t>
            </a:r>
          </a:p>
          <a:p>
            <a:pPr marL="285750" indent="-285750">
              <a:buFontTx/>
              <a:buChar char="-"/>
            </a:pPr>
            <a:r>
              <a:rPr lang="fr-FR">
                <a:latin typeface="Calibri" panose="020F0502020204030204" pitchFamily="34" charset="0"/>
                <a:cs typeface="Calibri" panose="020F0502020204030204" pitchFamily="34" charset="0"/>
              </a:rPr>
              <a:t>Adhésion simple : AME-France ; adhésion Premium :  plateforme 4Values  à davantage exploiter (formation, outils, bénéfice,...)</a:t>
            </a:r>
          </a:p>
          <a:p>
            <a:pPr marL="285750" indent="-285750">
              <a:buFontTx/>
              <a:buChar char="-"/>
            </a:pPr>
            <a:endParaRPr lang="fr-FR" b="1">
              <a:latin typeface="Calibri" panose="020F0502020204030204" pitchFamily="34" charset="0"/>
              <a:cs typeface="Calibri" panose="020F0502020204030204" pitchFamily="34" charset="0"/>
            </a:endParaRPr>
          </a:p>
          <a:p>
            <a:pPr marL="285750" indent="-285750">
              <a:buFontTx/>
              <a:buChar char="-"/>
            </a:pPr>
            <a:endParaRPr lang="fr-FR">
              <a:latin typeface="Calibri" panose="020F0502020204030204" pitchFamily="34" charset="0"/>
              <a:cs typeface="Calibri" panose="020F0502020204030204" pitchFamily="34" charset="0"/>
            </a:endParaRPr>
          </a:p>
          <a:p>
            <a:endParaRPr lang="fr-FR">
              <a:latin typeface="Calibri" panose="020F0502020204030204" pitchFamily="34" charset="0"/>
              <a:cs typeface="Calibri" panose="020F0502020204030204" pitchFamily="34" charset="0"/>
            </a:endParaRPr>
          </a:p>
          <a:p>
            <a:endParaRPr lang="fr-FR"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771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5E3637B-9018-48E5-81FA-0027EF14AAB5}"/>
              </a:ext>
            </a:extLst>
          </p:cNvPr>
          <p:cNvSpPr txBox="1"/>
          <p:nvPr/>
        </p:nvSpPr>
        <p:spPr>
          <a:xfrm>
            <a:off x="514248" y="116632"/>
            <a:ext cx="81155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Le site 4 Values</a:t>
            </a:r>
            <a:endParaRPr kumimoji="0" lang="fr-FR"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Image 4">
            <a:extLst>
              <a:ext uri="{FF2B5EF4-FFF2-40B4-BE49-F238E27FC236}">
                <a16:creationId xmlns:a16="http://schemas.microsoft.com/office/drawing/2014/main" id="{D849F922-E1A1-DB77-B149-4235148AC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5839"/>
            <a:ext cx="9144000" cy="4806322"/>
          </a:xfrm>
          <a:prstGeom prst="rect">
            <a:avLst/>
          </a:prstGeom>
        </p:spPr>
      </p:pic>
    </p:spTree>
    <p:extLst>
      <p:ext uri="{BB962C8B-B14F-4D97-AF65-F5344CB8AC3E}">
        <p14:creationId xmlns:p14="http://schemas.microsoft.com/office/powerpoint/2010/main" val="686037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5E3637B-9018-48E5-81FA-0027EF14AAB5}"/>
              </a:ext>
            </a:extLst>
          </p:cNvPr>
          <p:cNvSpPr txBox="1"/>
          <p:nvPr/>
        </p:nvSpPr>
        <p:spPr>
          <a:xfrm>
            <a:off x="514247" y="116632"/>
            <a:ext cx="81155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Le site 4 Values</a:t>
            </a:r>
            <a:endParaRPr kumimoji="0" lang="fr-FR"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Image 2">
            <a:extLst>
              <a:ext uri="{FF2B5EF4-FFF2-40B4-BE49-F238E27FC236}">
                <a16:creationId xmlns:a16="http://schemas.microsoft.com/office/drawing/2014/main" id="{69FCDA8B-C11A-8EA9-A816-0DA8AF5DB2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511" y="764704"/>
            <a:ext cx="7932977" cy="6494397"/>
          </a:xfrm>
          <a:prstGeom prst="rect">
            <a:avLst/>
          </a:prstGeom>
        </p:spPr>
      </p:pic>
    </p:spTree>
    <p:extLst>
      <p:ext uri="{BB962C8B-B14F-4D97-AF65-F5344CB8AC3E}">
        <p14:creationId xmlns:p14="http://schemas.microsoft.com/office/powerpoint/2010/main" val="2719464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5E3637B-9018-48E5-81FA-0027EF14AAB5}"/>
              </a:ext>
            </a:extLst>
          </p:cNvPr>
          <p:cNvSpPr txBox="1"/>
          <p:nvPr/>
        </p:nvSpPr>
        <p:spPr>
          <a:xfrm>
            <a:off x="514248" y="44624"/>
            <a:ext cx="81155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Le site 4 Values</a:t>
            </a:r>
            <a:endParaRPr kumimoji="0" lang="fr-FR"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Image 6">
            <a:extLst>
              <a:ext uri="{FF2B5EF4-FFF2-40B4-BE49-F238E27FC236}">
                <a16:creationId xmlns:a16="http://schemas.microsoft.com/office/drawing/2014/main" id="{D2A86750-07F5-CD8F-9053-B4115D3A7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01" y="566076"/>
            <a:ext cx="8362398" cy="6185683"/>
          </a:xfrm>
          <a:prstGeom prst="rect">
            <a:avLst/>
          </a:prstGeom>
        </p:spPr>
      </p:pic>
    </p:spTree>
    <p:extLst>
      <p:ext uri="{BB962C8B-B14F-4D97-AF65-F5344CB8AC3E}">
        <p14:creationId xmlns:p14="http://schemas.microsoft.com/office/powerpoint/2010/main" val="1073800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5E3637B-9018-48E5-81FA-0027EF14AAB5}"/>
              </a:ext>
            </a:extLst>
          </p:cNvPr>
          <p:cNvSpPr txBox="1"/>
          <p:nvPr/>
        </p:nvSpPr>
        <p:spPr>
          <a:xfrm>
            <a:off x="514248" y="116632"/>
            <a:ext cx="81155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Le site 4 Values</a:t>
            </a:r>
            <a:endParaRPr kumimoji="0" lang="fr-FR"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Image 2">
            <a:extLst>
              <a:ext uri="{FF2B5EF4-FFF2-40B4-BE49-F238E27FC236}">
                <a16:creationId xmlns:a16="http://schemas.microsoft.com/office/drawing/2014/main" id="{9776BBEB-FEF5-ED7C-71B5-7D2498EC2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71" y="1340768"/>
            <a:ext cx="10149338" cy="4464496"/>
          </a:xfrm>
          <a:prstGeom prst="rect">
            <a:avLst/>
          </a:prstGeom>
        </p:spPr>
      </p:pic>
    </p:spTree>
    <p:extLst>
      <p:ext uri="{BB962C8B-B14F-4D97-AF65-F5344CB8AC3E}">
        <p14:creationId xmlns:p14="http://schemas.microsoft.com/office/powerpoint/2010/main" val="678422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5E3637B-9018-48E5-81FA-0027EF14AAB5}"/>
              </a:ext>
            </a:extLst>
          </p:cNvPr>
          <p:cNvSpPr txBox="1"/>
          <p:nvPr/>
        </p:nvSpPr>
        <p:spPr>
          <a:xfrm>
            <a:off x="514248" y="188640"/>
            <a:ext cx="811550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Le site 4 Values</a:t>
            </a:r>
            <a:endParaRPr kumimoji="0" lang="fr-FR"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Image 5" descr="Une image contenant carte&#10;&#10;Description générée automatiquement">
            <a:extLst>
              <a:ext uri="{FF2B5EF4-FFF2-40B4-BE49-F238E27FC236}">
                <a16:creationId xmlns:a16="http://schemas.microsoft.com/office/drawing/2014/main" id="{5ACCA953-466E-2A9A-DC68-4C3DCD420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36" y="714631"/>
            <a:ext cx="9441493" cy="5522681"/>
          </a:xfrm>
          <a:prstGeom prst="rect">
            <a:avLst/>
          </a:prstGeom>
        </p:spPr>
      </p:pic>
    </p:spTree>
    <p:extLst>
      <p:ext uri="{BB962C8B-B14F-4D97-AF65-F5344CB8AC3E}">
        <p14:creationId xmlns:p14="http://schemas.microsoft.com/office/powerpoint/2010/main" val="3108679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D33A276-8DFD-49FA-B804-F5F63DB22880}"/>
              </a:ext>
            </a:extLst>
          </p:cNvPr>
          <p:cNvPicPr>
            <a:picLocks noChangeAspect="1"/>
          </p:cNvPicPr>
          <p:nvPr/>
        </p:nvPicPr>
        <p:blipFill>
          <a:blip r:embed="rId2"/>
          <a:stretch>
            <a:fillRect/>
          </a:stretch>
        </p:blipFill>
        <p:spPr>
          <a:xfrm>
            <a:off x="70325" y="158470"/>
            <a:ext cx="3331291" cy="6535932"/>
          </a:xfrm>
          <a:prstGeom prst="rect">
            <a:avLst/>
          </a:prstGeom>
        </p:spPr>
      </p:pic>
      <p:pic>
        <p:nvPicPr>
          <p:cNvPr id="5" name="Image 4">
            <a:extLst>
              <a:ext uri="{FF2B5EF4-FFF2-40B4-BE49-F238E27FC236}">
                <a16:creationId xmlns:a16="http://schemas.microsoft.com/office/drawing/2014/main" id="{945BAD27-6B19-41D4-84E1-8623EBE52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02" y="5535912"/>
            <a:ext cx="3222104" cy="960800"/>
          </a:xfrm>
          <a:prstGeom prst="rect">
            <a:avLst/>
          </a:prstGeom>
        </p:spPr>
      </p:pic>
      <p:sp>
        <p:nvSpPr>
          <p:cNvPr id="7" name="Rectangle : coins arrondis 13">
            <a:extLst>
              <a:ext uri="{FF2B5EF4-FFF2-40B4-BE49-F238E27FC236}">
                <a16:creationId xmlns:a16="http://schemas.microsoft.com/office/drawing/2014/main" id="{00C68F30-B20F-4E41-A322-AF24CD73DC4F}"/>
              </a:ext>
            </a:extLst>
          </p:cNvPr>
          <p:cNvSpPr/>
          <p:nvPr/>
        </p:nvSpPr>
        <p:spPr>
          <a:xfrm>
            <a:off x="899593" y="2636912"/>
            <a:ext cx="1637456" cy="157904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8" name="Rectangle 7"/>
          <p:cNvSpPr/>
          <p:nvPr/>
        </p:nvSpPr>
        <p:spPr>
          <a:xfrm>
            <a:off x="28143" y="2780928"/>
            <a:ext cx="3429000" cy="1200329"/>
          </a:xfrm>
          <a:prstGeom prst="rect">
            <a:avLst/>
          </a:prstGeom>
        </p:spPr>
        <p:txBody>
          <a:bodyPr>
            <a:spAutoFit/>
          </a:bodyPr>
          <a:lstStyle/>
          <a:p>
            <a:pPr lvl="0" algn="ctr"/>
            <a:r>
              <a:rPr lang="fr-FR" b="1" dirty="0">
                <a:solidFill>
                  <a:srgbClr val="FFFFFF"/>
                </a:solidFill>
                <a:latin typeface="Futura-Bold"/>
              </a:rPr>
              <a:t>ET SI</a:t>
            </a:r>
          </a:p>
          <a:p>
            <a:pPr lvl="0" algn="ctr"/>
            <a:r>
              <a:rPr lang="fr-FR" b="1" dirty="0">
                <a:solidFill>
                  <a:srgbClr val="FFFFFF"/>
                </a:solidFill>
                <a:latin typeface="Futura-Bold"/>
              </a:rPr>
              <a:t>ON</a:t>
            </a:r>
          </a:p>
          <a:p>
            <a:pPr lvl="0" algn="ctr"/>
            <a:r>
              <a:rPr lang="fr-FR" b="1" dirty="0">
                <a:solidFill>
                  <a:srgbClr val="FFFFFF"/>
                </a:solidFill>
                <a:latin typeface="Futura-Bold"/>
              </a:rPr>
              <a:t>PARTAGEAIT</a:t>
            </a:r>
          </a:p>
          <a:p>
            <a:pPr lvl="0" algn="ctr"/>
            <a:r>
              <a:rPr lang="fr-FR" b="1" dirty="0">
                <a:solidFill>
                  <a:srgbClr val="FFFFFF"/>
                </a:solidFill>
                <a:latin typeface="Futura-Bold"/>
              </a:rPr>
              <a:t>?</a:t>
            </a:r>
          </a:p>
        </p:txBody>
      </p:sp>
      <p:sp>
        <p:nvSpPr>
          <p:cNvPr id="9" name="Rectangle 8"/>
          <p:cNvSpPr/>
          <p:nvPr/>
        </p:nvSpPr>
        <p:spPr>
          <a:xfrm>
            <a:off x="-27384" y="260648"/>
            <a:ext cx="3429000" cy="1200329"/>
          </a:xfrm>
          <a:prstGeom prst="rect">
            <a:avLst/>
          </a:prstGeom>
        </p:spPr>
        <p:txBody>
          <a:bodyPr>
            <a:spAutoFit/>
          </a:bodyPr>
          <a:lstStyle/>
          <a:p>
            <a:pPr lvl="0" algn="ctr"/>
            <a:r>
              <a:rPr lang="fr-FR" sz="2400" b="1" dirty="0">
                <a:solidFill>
                  <a:srgbClr val="FFFFFF"/>
                </a:solidFill>
                <a:latin typeface="Futura-Bold"/>
              </a:rPr>
              <a:t>Le réseau</a:t>
            </a:r>
          </a:p>
          <a:p>
            <a:pPr lvl="0" algn="ctr"/>
            <a:r>
              <a:rPr lang="fr-FR" sz="2400" b="1" dirty="0">
                <a:solidFill>
                  <a:srgbClr val="FFFFFF"/>
                </a:solidFill>
                <a:latin typeface="Futura-Bold"/>
              </a:rPr>
              <a:t>des militaires </a:t>
            </a:r>
          </a:p>
          <a:p>
            <a:pPr lvl="0" algn="ctr"/>
            <a:r>
              <a:rPr lang="fr-FR" sz="2400" b="1" dirty="0">
                <a:solidFill>
                  <a:srgbClr val="FFFFFF"/>
                </a:solidFill>
                <a:latin typeface="Futura-Bold"/>
              </a:rPr>
              <a:t>entrepreneurs</a:t>
            </a:r>
          </a:p>
        </p:txBody>
      </p:sp>
      <p:sp>
        <p:nvSpPr>
          <p:cNvPr id="2" name="Rectangle 1">
            <a:extLst>
              <a:ext uri="{FF2B5EF4-FFF2-40B4-BE49-F238E27FC236}">
                <a16:creationId xmlns:a16="http://schemas.microsoft.com/office/drawing/2014/main" id="{D9A95C5D-B78E-4200-9878-2159381DB7F6}"/>
              </a:ext>
            </a:extLst>
          </p:cNvPr>
          <p:cNvSpPr/>
          <p:nvPr/>
        </p:nvSpPr>
        <p:spPr>
          <a:xfrm>
            <a:off x="3995936" y="548680"/>
            <a:ext cx="4572000" cy="1384995"/>
          </a:xfrm>
          <a:prstGeom prst="rect">
            <a:avLst/>
          </a:prstGeom>
        </p:spPr>
        <p:txBody>
          <a:bodyPr>
            <a:spAutoFit/>
          </a:bodyPr>
          <a:lstStyle/>
          <a:p>
            <a:pPr algn="ctr"/>
            <a:r>
              <a:rPr lang="fr-FR" sz="2800" b="1">
                <a:ea typeface="Times New Roman" panose="02020603050405020304" pitchFamily="18" charset="0"/>
              </a:rPr>
              <a:t>Approbation de l’adaptation des </a:t>
            </a:r>
            <a:r>
              <a:rPr lang="fr-FR" sz="2800" b="1" dirty="0">
                <a:ea typeface="Times New Roman" panose="02020603050405020304" pitchFamily="18" charset="0"/>
              </a:rPr>
              <a:t>nouveaux statuts </a:t>
            </a:r>
            <a:r>
              <a:rPr lang="fr-FR" sz="2800" b="1">
                <a:ea typeface="Times New Roman" panose="02020603050405020304" pitchFamily="18" charset="0"/>
              </a:rPr>
              <a:t>de l’association.</a:t>
            </a:r>
            <a:endParaRPr lang="fr-FR" sz="2800" dirty="0"/>
          </a:p>
        </p:txBody>
      </p:sp>
      <p:sp>
        <p:nvSpPr>
          <p:cNvPr id="3" name="ZoneTexte 2"/>
          <p:cNvSpPr txBox="1"/>
          <p:nvPr/>
        </p:nvSpPr>
        <p:spPr>
          <a:xfrm>
            <a:off x="3563888" y="2348880"/>
            <a:ext cx="5601085" cy="2585323"/>
          </a:xfrm>
          <a:prstGeom prst="rect">
            <a:avLst/>
          </a:prstGeom>
          <a:noFill/>
        </p:spPr>
        <p:txBody>
          <a:bodyPr wrap="none" rtlCol="0">
            <a:spAutoFit/>
          </a:bodyPr>
          <a:lstStyle/>
          <a:p>
            <a:r>
              <a:rPr lang="fr-FR"/>
              <a:t>Mise à jour de la gouvernance au 13 octobre 2022</a:t>
            </a:r>
          </a:p>
          <a:p>
            <a:endParaRPr lang="fr-FR"/>
          </a:p>
          <a:p>
            <a:r>
              <a:rPr lang="fr-FR"/>
              <a:t>Article 15 – alinea 4 : présence ou pouvoir de la moitié </a:t>
            </a:r>
          </a:p>
          <a:p>
            <a:r>
              <a:rPr lang="fr-FR"/>
              <a:t>des fondateurs et des membres actifs – emploi </a:t>
            </a:r>
          </a:p>
          <a:p>
            <a:r>
              <a:rPr lang="fr-FR"/>
              <a:t>visioconférence valide </a:t>
            </a:r>
          </a:p>
          <a:p>
            <a:endParaRPr lang="fr-FR"/>
          </a:p>
          <a:p>
            <a:r>
              <a:rPr lang="fr-FR"/>
              <a:t>Article 23 – alinéa 1 : rajouter une clause liée à une </a:t>
            </a:r>
          </a:p>
          <a:p>
            <a:r>
              <a:rPr lang="fr-FR"/>
              <a:t>situation de crise grave (ex: sanitaire) repoussant sine die </a:t>
            </a:r>
          </a:p>
          <a:p>
            <a:r>
              <a:rPr lang="fr-FR"/>
              <a:t>la tenue de l’AGO </a:t>
            </a:r>
          </a:p>
        </p:txBody>
      </p:sp>
    </p:spTree>
    <p:extLst>
      <p:ext uri="{BB962C8B-B14F-4D97-AF65-F5344CB8AC3E}">
        <p14:creationId xmlns:p14="http://schemas.microsoft.com/office/powerpoint/2010/main" val="2883951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D33A276-8DFD-49FA-B804-F5F63DB22880}"/>
              </a:ext>
            </a:extLst>
          </p:cNvPr>
          <p:cNvPicPr>
            <a:picLocks noChangeAspect="1"/>
          </p:cNvPicPr>
          <p:nvPr/>
        </p:nvPicPr>
        <p:blipFill>
          <a:blip r:embed="rId2"/>
          <a:stretch>
            <a:fillRect/>
          </a:stretch>
        </p:blipFill>
        <p:spPr>
          <a:xfrm>
            <a:off x="35917" y="158470"/>
            <a:ext cx="3287884" cy="6535932"/>
          </a:xfrm>
          <a:prstGeom prst="rect">
            <a:avLst/>
          </a:prstGeom>
        </p:spPr>
      </p:pic>
      <p:pic>
        <p:nvPicPr>
          <p:cNvPr id="5" name="Image 4">
            <a:extLst>
              <a:ext uri="{FF2B5EF4-FFF2-40B4-BE49-F238E27FC236}">
                <a16:creationId xmlns:a16="http://schemas.microsoft.com/office/drawing/2014/main" id="{945BAD27-6B19-41D4-84E1-8623EBE52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5" y="5535912"/>
            <a:ext cx="3222104" cy="960800"/>
          </a:xfrm>
          <a:prstGeom prst="rect">
            <a:avLst/>
          </a:prstGeom>
        </p:spPr>
      </p:pic>
      <p:sp>
        <p:nvSpPr>
          <p:cNvPr id="7" name="Rectangle : coins arrondis 13">
            <a:extLst>
              <a:ext uri="{FF2B5EF4-FFF2-40B4-BE49-F238E27FC236}">
                <a16:creationId xmlns:a16="http://schemas.microsoft.com/office/drawing/2014/main" id="{00C68F30-B20F-4E41-A322-AF24CD73DC4F}"/>
              </a:ext>
            </a:extLst>
          </p:cNvPr>
          <p:cNvSpPr/>
          <p:nvPr/>
        </p:nvSpPr>
        <p:spPr>
          <a:xfrm>
            <a:off x="899593" y="2636912"/>
            <a:ext cx="1637456" cy="157904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8" name="Rectangle 7"/>
          <p:cNvSpPr/>
          <p:nvPr/>
        </p:nvSpPr>
        <p:spPr>
          <a:xfrm>
            <a:off x="28143" y="2780928"/>
            <a:ext cx="3429000" cy="1200329"/>
          </a:xfrm>
          <a:prstGeom prst="rect">
            <a:avLst/>
          </a:prstGeom>
        </p:spPr>
        <p:txBody>
          <a:bodyPr>
            <a:spAutoFit/>
          </a:bodyPr>
          <a:lstStyle/>
          <a:p>
            <a:pPr lvl="0" algn="ctr"/>
            <a:r>
              <a:rPr lang="fr-FR" b="1" dirty="0">
                <a:solidFill>
                  <a:srgbClr val="FFFFFF"/>
                </a:solidFill>
                <a:latin typeface="Futura-Bold"/>
              </a:rPr>
              <a:t>ET SI</a:t>
            </a:r>
          </a:p>
          <a:p>
            <a:pPr lvl="0" algn="ctr"/>
            <a:r>
              <a:rPr lang="fr-FR" b="1" dirty="0">
                <a:solidFill>
                  <a:srgbClr val="FFFFFF"/>
                </a:solidFill>
                <a:latin typeface="Futura-Bold"/>
              </a:rPr>
              <a:t>ON</a:t>
            </a:r>
          </a:p>
          <a:p>
            <a:pPr lvl="0" algn="ctr"/>
            <a:r>
              <a:rPr lang="fr-FR" b="1" dirty="0">
                <a:solidFill>
                  <a:srgbClr val="FFFFFF"/>
                </a:solidFill>
                <a:latin typeface="Futura-Bold"/>
              </a:rPr>
              <a:t>PARTAGEAIT</a:t>
            </a:r>
          </a:p>
          <a:p>
            <a:pPr lvl="0" algn="ctr"/>
            <a:r>
              <a:rPr lang="fr-FR" b="1" dirty="0">
                <a:solidFill>
                  <a:srgbClr val="FFFFFF"/>
                </a:solidFill>
                <a:latin typeface="Futura-Bold"/>
              </a:rPr>
              <a:t>?</a:t>
            </a:r>
          </a:p>
        </p:txBody>
      </p:sp>
      <p:sp>
        <p:nvSpPr>
          <p:cNvPr id="9" name="Rectangle 8"/>
          <p:cNvSpPr/>
          <p:nvPr/>
        </p:nvSpPr>
        <p:spPr>
          <a:xfrm>
            <a:off x="-27384" y="260648"/>
            <a:ext cx="3429000" cy="1200329"/>
          </a:xfrm>
          <a:prstGeom prst="rect">
            <a:avLst/>
          </a:prstGeom>
        </p:spPr>
        <p:txBody>
          <a:bodyPr>
            <a:spAutoFit/>
          </a:bodyPr>
          <a:lstStyle/>
          <a:p>
            <a:pPr lvl="0" algn="ctr"/>
            <a:r>
              <a:rPr lang="fr-FR" sz="2400" b="1" dirty="0">
                <a:solidFill>
                  <a:srgbClr val="FFFFFF"/>
                </a:solidFill>
                <a:latin typeface="Futura-Bold"/>
              </a:rPr>
              <a:t>Le réseau</a:t>
            </a:r>
          </a:p>
          <a:p>
            <a:pPr lvl="0" algn="ctr"/>
            <a:r>
              <a:rPr lang="fr-FR" sz="2400" b="1" dirty="0">
                <a:solidFill>
                  <a:srgbClr val="FFFFFF"/>
                </a:solidFill>
                <a:latin typeface="Futura-Bold"/>
              </a:rPr>
              <a:t>des militaires </a:t>
            </a:r>
          </a:p>
          <a:p>
            <a:pPr lvl="0" algn="ctr"/>
            <a:r>
              <a:rPr lang="fr-FR" sz="2400" b="1" dirty="0">
                <a:solidFill>
                  <a:srgbClr val="FFFFFF"/>
                </a:solidFill>
                <a:latin typeface="Futura-Bold"/>
              </a:rPr>
              <a:t>entrepreneurs</a:t>
            </a:r>
          </a:p>
        </p:txBody>
      </p:sp>
      <p:sp>
        <p:nvSpPr>
          <p:cNvPr id="11" name="Rectangle 1"/>
          <p:cNvSpPr>
            <a:spLocks noChangeArrowheads="1"/>
          </p:cNvSpPr>
          <p:nvPr/>
        </p:nvSpPr>
        <p:spPr bwMode="auto">
          <a:xfrm>
            <a:off x="3486183" y="3053286"/>
            <a:ext cx="5546765" cy="830997"/>
          </a:xfrm>
          <a:prstGeom prst="rect">
            <a:avLst/>
          </a:prstGeom>
          <a:solidFill>
            <a:schemeClr val="bg1"/>
          </a:solidFill>
          <a:ln>
            <a:solidFill>
              <a:schemeClr val="bg1">
                <a:lumMod val="95000"/>
              </a:schemeClr>
            </a:solid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altLang="fr-FR" sz="2800" b="1">
                <a:latin typeface="Calibri" pitchFamily="34" charset="0"/>
                <a:ea typeface="Calibri" pitchFamily="34" charset="0"/>
                <a:cs typeface="Calibri" pitchFamily="34" charset="0"/>
              </a:rPr>
              <a:t>             </a:t>
            </a:r>
            <a:endParaRPr kumimoji="0" lang="en-CA" altLang="fr-FR" sz="2000" i="0" u="none" strike="noStrike" normalizeH="0" baseline="0" dirty="0">
              <a:solidFill>
                <a:schemeClr val="tx1"/>
              </a:solidFill>
              <a:latin typeface="Trebuchet MS" panose="020B0703020202090204" pitchFamily="34" charset="0"/>
              <a:cs typeface="Arial" pitchFamily="34" charset="0"/>
            </a:endParaRPr>
          </a:p>
          <a:p>
            <a:pPr fontAlgn="base">
              <a:spcBef>
                <a:spcPct val="0"/>
              </a:spcBef>
              <a:spcAft>
                <a:spcPct val="0"/>
              </a:spcAft>
            </a:pPr>
            <a:endParaRPr kumimoji="0" lang="en-CA" altLang="fr-FR" sz="2000" i="0" u="none" strike="noStrike" normalizeH="0" baseline="0" dirty="0">
              <a:solidFill>
                <a:schemeClr val="tx1"/>
              </a:solidFill>
              <a:latin typeface="Trebuchet MS" panose="020B0703020202090204" pitchFamily="34" charset="0"/>
              <a:cs typeface="Arial" pitchFamily="34" charset="0"/>
            </a:endParaRPr>
          </a:p>
        </p:txBody>
      </p:sp>
      <p:sp>
        <p:nvSpPr>
          <p:cNvPr id="13" name="Rectangle 1"/>
          <p:cNvSpPr>
            <a:spLocks noChangeArrowheads="1"/>
          </p:cNvSpPr>
          <p:nvPr/>
        </p:nvSpPr>
        <p:spPr bwMode="auto">
          <a:xfrm>
            <a:off x="3305798" y="-89519"/>
            <a:ext cx="6602310" cy="846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fr-FR" altLang="fr-FR" sz="2400" b="1" i="0" u="none" strike="noStrike" cap="none" normalizeH="0" baseline="0" dirty="0">
                <a:ln>
                  <a:noFill/>
                </a:ln>
                <a:solidFill>
                  <a:schemeClr val="tx1"/>
                </a:solidFill>
                <a:effectLst/>
                <a:latin typeface="Calibri" pitchFamily="34" charset="0"/>
                <a:ea typeface="Calibri" pitchFamily="34" charset="0"/>
                <a:cs typeface="Calibri" pitchFamily="34" charset="0"/>
              </a:rPr>
              <a:t>          </a:t>
            </a:r>
            <a:r>
              <a:rPr lang="fr-FR" altLang="fr-FR" sz="2800" b="1" dirty="0">
                <a:ea typeface="Calibri" pitchFamily="34" charset="0"/>
                <a:cs typeface="Calibri" pitchFamily="34" charset="0"/>
              </a:rPr>
              <a:t>Points de </a:t>
            </a:r>
            <a:r>
              <a:rPr lang="fr-FR" altLang="fr-FR" sz="2800" b="1">
                <a:ea typeface="Calibri" pitchFamily="34" charset="0"/>
                <a:cs typeface="Calibri" pitchFamily="34" charset="0"/>
              </a:rPr>
              <a:t>repères 2022-23</a:t>
            </a:r>
            <a:endParaRPr lang="fr-FR" altLang="fr-FR" sz="3600" b="1" dirty="0">
              <a:ea typeface="Calibri" pitchFamily="34" charset="0"/>
              <a:cs typeface="Calibri" pitchFamily="34" charset="0"/>
            </a:endParaRPr>
          </a:p>
          <a:p>
            <a:pPr fontAlgn="base">
              <a:spcBef>
                <a:spcPct val="0"/>
              </a:spcBef>
              <a:spcAft>
                <a:spcPct val="0"/>
              </a:spcAft>
            </a:pPr>
            <a:r>
              <a:rPr kumimoji="0" lang="fr-FR" altLang="fr-FR" sz="3200" b="1" i="0" u="none" strike="noStrike" cap="none" normalizeH="0" baseline="0">
                <a:ln>
                  <a:noFill/>
                </a:ln>
                <a:solidFill>
                  <a:schemeClr val="tx1"/>
                </a:solidFill>
                <a:effectLst/>
                <a:latin typeface="Bauhaus 93" panose="04030905020B02020C02" pitchFamily="82" charset="0"/>
                <a:ea typeface="Calibri" pitchFamily="34" charset="0"/>
                <a:cs typeface="Calibri" pitchFamily="34" charset="0"/>
              </a:rPr>
              <a:t> </a:t>
            </a:r>
          </a:p>
          <a:p>
            <a:pPr fontAlgn="base">
              <a:spcBef>
                <a:spcPct val="0"/>
              </a:spcBef>
              <a:spcAft>
                <a:spcPct val="0"/>
              </a:spcAft>
            </a:pPr>
            <a:r>
              <a:rPr lang="fr-FR" sz="2400" b="1">
                <a:latin typeface="Calibri" panose="020F0502020204030204" pitchFamily="34" charset="0"/>
                <a:cs typeface="Calibri" panose="020F0502020204030204" pitchFamily="34" charset="0"/>
              </a:rPr>
              <a:t>Partenariats</a:t>
            </a:r>
          </a:p>
          <a:p>
            <a:pPr fontAlgn="base">
              <a:spcBef>
                <a:spcPct val="0"/>
              </a:spcBef>
              <a:spcAft>
                <a:spcPct val="0"/>
              </a:spcAft>
            </a:pPr>
            <a:r>
              <a:rPr lang="fr-FR" sz="2400">
                <a:latin typeface="Calibri" panose="020F0502020204030204" pitchFamily="34" charset="0"/>
                <a:cs typeface="Calibri" panose="020F0502020204030204" pitchFamily="34" charset="0"/>
              </a:rPr>
              <a:t>- Cap2C, 4Values, Implic’Action,... </a:t>
            </a:r>
          </a:p>
          <a:p>
            <a:pPr fontAlgn="base">
              <a:spcBef>
                <a:spcPct val="0"/>
              </a:spcBef>
              <a:spcAft>
                <a:spcPct val="0"/>
              </a:spcAft>
            </a:pPr>
            <a:r>
              <a:rPr lang="fr-FR" sz="2400" b="1">
                <a:latin typeface="Calibri" panose="020F0502020204030204" pitchFamily="34" charset="0"/>
                <a:cs typeface="Calibri" panose="020F0502020204030204" pitchFamily="34" charset="0"/>
              </a:rPr>
              <a:t>Groupe </a:t>
            </a:r>
            <a:r>
              <a:rPr lang="fr-FR" sz="2400" b="1" dirty="0">
                <a:latin typeface="Calibri" panose="020F0502020204030204" pitchFamily="34" charset="0"/>
                <a:cs typeface="Calibri" panose="020F0502020204030204" pitchFamily="34" charset="0"/>
              </a:rPr>
              <a:t>d’affaires 4Values</a:t>
            </a:r>
          </a:p>
          <a:p>
            <a:pPr marL="457200" indent="-457200" fontAlgn="base">
              <a:spcBef>
                <a:spcPct val="0"/>
              </a:spcBef>
              <a:spcAft>
                <a:spcPct val="0"/>
              </a:spcAft>
              <a:buFontTx/>
              <a:buChar char="-"/>
              <a:tabLst>
                <a:tab pos="4217988" algn="l"/>
              </a:tabLst>
            </a:pPr>
            <a:r>
              <a:rPr lang="fr-FR" sz="2000">
                <a:latin typeface="Calibri" panose="020F0502020204030204" pitchFamily="34" charset="0"/>
                <a:cs typeface="Calibri" panose="020F0502020204030204" pitchFamily="34" charset="0"/>
              </a:rPr>
              <a:t>2</a:t>
            </a:r>
            <a:r>
              <a:rPr lang="fr-FR" sz="2000" baseline="30000">
                <a:latin typeface="Calibri" panose="020F0502020204030204" pitchFamily="34" charset="0"/>
                <a:cs typeface="Calibri" panose="020F0502020204030204" pitchFamily="34" charset="0"/>
              </a:rPr>
              <a:t>e</a:t>
            </a:r>
            <a:r>
              <a:rPr lang="fr-FR" sz="2000">
                <a:latin typeface="Calibri" panose="020F0502020204030204" pitchFamily="34" charset="0"/>
                <a:cs typeface="Calibri" panose="020F0502020204030204" pitchFamily="34" charset="0"/>
              </a:rPr>
              <a:t> Formation outils </a:t>
            </a:r>
            <a:endParaRPr lang="fr-FR" sz="2000" dirty="0">
              <a:latin typeface="Calibri" panose="020F0502020204030204" pitchFamily="34" charset="0"/>
              <a:cs typeface="Calibri" panose="020F0502020204030204" pitchFamily="34" charset="0"/>
            </a:endParaRPr>
          </a:p>
          <a:p>
            <a:pPr marL="457200" indent="-457200" fontAlgn="base">
              <a:spcBef>
                <a:spcPct val="0"/>
              </a:spcBef>
              <a:spcAft>
                <a:spcPct val="0"/>
              </a:spcAft>
              <a:buFontTx/>
              <a:buChar char="-"/>
              <a:tabLst>
                <a:tab pos="4217988" algn="l"/>
              </a:tabLst>
            </a:pPr>
            <a:r>
              <a:rPr lang="fr-FR" sz="2000" dirty="0">
                <a:latin typeface="Calibri" panose="020F0502020204030204" pitchFamily="34" charset="0"/>
                <a:cs typeface="Calibri" panose="020F0502020204030204" pitchFamily="34" charset="0"/>
              </a:rPr>
              <a:t>Rencontres </a:t>
            </a:r>
            <a:r>
              <a:rPr lang="fr-FR" sz="2000">
                <a:latin typeface="Calibri" panose="020F0502020204030204" pitchFamily="34" charset="0"/>
                <a:cs typeface="Calibri" panose="020F0502020204030204" pitchFamily="34" charset="0"/>
              </a:rPr>
              <a:t>réseau récurrentes</a:t>
            </a:r>
          </a:p>
          <a:p>
            <a:pPr marL="457200" indent="-457200" fontAlgn="base">
              <a:spcBef>
                <a:spcPct val="0"/>
              </a:spcBef>
              <a:spcAft>
                <a:spcPct val="0"/>
              </a:spcAft>
              <a:buFontTx/>
              <a:buChar char="-"/>
              <a:tabLst>
                <a:tab pos="4217988" algn="l"/>
              </a:tabLst>
            </a:pPr>
            <a:r>
              <a:rPr lang="fr-FR" sz="2000">
                <a:latin typeface="Calibri" panose="020F0502020204030204" pitchFamily="34" charset="0"/>
                <a:cs typeface="Calibri" panose="020F0502020204030204" pitchFamily="34" charset="0"/>
              </a:rPr>
              <a:t>Développement : partenariat Mili-Atlas</a:t>
            </a:r>
            <a:endParaRPr lang="fr-FR" sz="2000" dirty="0">
              <a:latin typeface="Calibri" panose="020F0502020204030204" pitchFamily="34" charset="0"/>
              <a:cs typeface="Calibri" panose="020F0502020204030204" pitchFamily="34" charset="0"/>
            </a:endParaRPr>
          </a:p>
          <a:p>
            <a:pPr marL="457200" indent="-457200" fontAlgn="base">
              <a:spcBef>
                <a:spcPct val="0"/>
              </a:spcBef>
              <a:spcAft>
                <a:spcPct val="0"/>
              </a:spcAft>
              <a:buFontTx/>
              <a:buChar char="-"/>
              <a:tabLst>
                <a:tab pos="4217988" algn="l"/>
              </a:tabLst>
            </a:pPr>
            <a:r>
              <a:rPr lang="fr-FR" sz="2000">
                <a:latin typeface="Calibri" panose="020F0502020204030204" pitchFamily="34" charset="0"/>
                <a:cs typeface="Calibri" panose="020F0502020204030204" pitchFamily="34" charset="0"/>
              </a:rPr>
              <a:t>Projets business </a:t>
            </a:r>
            <a:endParaRPr lang="fr-FR" sz="2000" dirty="0">
              <a:latin typeface="Calibri" panose="020F0502020204030204" pitchFamily="34" charset="0"/>
              <a:cs typeface="Calibri" panose="020F0502020204030204" pitchFamily="34" charset="0"/>
            </a:endParaRPr>
          </a:p>
          <a:p>
            <a:pPr fontAlgn="base">
              <a:spcBef>
                <a:spcPct val="0"/>
              </a:spcBef>
              <a:spcAft>
                <a:spcPct val="0"/>
              </a:spcAft>
              <a:tabLst>
                <a:tab pos="4217988" algn="l"/>
              </a:tabLst>
            </a:pPr>
            <a:r>
              <a:rPr lang="fr-FR" sz="2400" b="1">
                <a:latin typeface="Calibri" panose="020F0502020204030204" pitchFamily="34" charset="0"/>
                <a:cs typeface="Calibri" panose="020F0502020204030204" pitchFamily="34" charset="0"/>
              </a:rPr>
              <a:t>Evénements </a:t>
            </a:r>
            <a:r>
              <a:rPr lang="fr-FR" sz="2400" b="1" dirty="0">
                <a:latin typeface="Calibri" panose="020F0502020204030204" pitchFamily="34" charset="0"/>
                <a:cs typeface="Calibri" panose="020F0502020204030204" pitchFamily="34" charset="0"/>
              </a:rPr>
              <a:t>programmés : </a:t>
            </a:r>
          </a:p>
          <a:p>
            <a:pPr fontAlgn="base">
              <a:spcBef>
                <a:spcPct val="0"/>
              </a:spcBef>
              <a:spcAft>
                <a:spcPct val="0"/>
              </a:spcAft>
              <a:tabLst>
                <a:tab pos="4217988" algn="l"/>
              </a:tabLst>
            </a:pPr>
            <a:r>
              <a:rPr lang="fr-FR" sz="2000" dirty="0">
                <a:latin typeface="Calibri" panose="020F0502020204030204" pitchFamily="34" charset="0"/>
                <a:cs typeface="Calibri" panose="020F0502020204030204" pitchFamily="34" charset="0"/>
              </a:rPr>
              <a:t> - </a:t>
            </a:r>
            <a:r>
              <a:rPr lang="fr-FR" sz="2000">
                <a:latin typeface="Calibri" panose="020F0502020204030204" pitchFamily="34" charset="0"/>
                <a:cs typeface="Calibri" panose="020F0502020204030204" pitchFamily="34" charset="0"/>
              </a:rPr>
              <a:t>soirée R&amp;I « F » </a:t>
            </a:r>
            <a:r>
              <a:rPr lang="fr-FR">
                <a:latin typeface="Calibri" panose="020F0502020204030204" pitchFamily="34" charset="0"/>
                <a:cs typeface="Calibri" panose="020F0502020204030204" pitchFamily="34" charset="0"/>
              </a:rPr>
              <a:t>: 13 octobre  </a:t>
            </a:r>
            <a:endParaRPr lang="fr-FR" dirty="0">
              <a:latin typeface="Calibri" panose="020F0502020204030204" pitchFamily="34" charset="0"/>
              <a:cs typeface="Calibri" panose="020F0502020204030204" pitchFamily="34" charset="0"/>
            </a:endParaRPr>
          </a:p>
          <a:p>
            <a:pPr fontAlgn="base">
              <a:spcBef>
                <a:spcPct val="0"/>
              </a:spcBef>
              <a:spcAft>
                <a:spcPct val="0"/>
              </a:spcAft>
              <a:tabLst>
                <a:tab pos="4217988" algn="l"/>
              </a:tabLst>
            </a:pPr>
            <a:r>
              <a:rPr lang="fr-FR" sz="2000" dirty="0">
                <a:latin typeface="Calibri" panose="020F0502020204030204" pitchFamily="34" charset="0"/>
                <a:cs typeface="Calibri" panose="020F0502020204030204" pitchFamily="34" charset="0"/>
              </a:rPr>
              <a:t> - soirée Réflexion &amp; Influence </a:t>
            </a:r>
            <a:r>
              <a:rPr lang="fr-FR" sz="2000">
                <a:latin typeface="Calibri" panose="020F0502020204030204" pitchFamily="34" charset="0"/>
                <a:cs typeface="Calibri" panose="020F0502020204030204" pitchFamily="34" charset="0"/>
              </a:rPr>
              <a:t>– thème </a:t>
            </a:r>
          </a:p>
          <a:p>
            <a:pPr fontAlgn="base">
              <a:spcBef>
                <a:spcPct val="0"/>
              </a:spcBef>
              <a:spcAft>
                <a:spcPct val="0"/>
              </a:spcAft>
              <a:tabLst>
                <a:tab pos="4217988" algn="l"/>
              </a:tabLst>
            </a:pPr>
            <a:r>
              <a:rPr lang="fr-FR" sz="2000">
                <a:latin typeface="Calibri" panose="020F0502020204030204" pitchFamily="34" charset="0"/>
                <a:cs typeface="Calibri" panose="020F0502020204030204" pitchFamily="34" charset="0"/>
              </a:rPr>
              <a:t>    littérature : fin janvier/début février 2023</a:t>
            </a:r>
          </a:p>
          <a:p>
            <a:pPr marL="342900" indent="-342900" fontAlgn="base">
              <a:spcBef>
                <a:spcPct val="0"/>
              </a:spcBef>
              <a:spcAft>
                <a:spcPct val="0"/>
              </a:spcAft>
              <a:buFontTx/>
              <a:buChar char="-"/>
              <a:tabLst>
                <a:tab pos="4217988" algn="l"/>
              </a:tabLst>
            </a:pPr>
            <a:r>
              <a:rPr lang="fr-FR" sz="2000">
                <a:latin typeface="Calibri" panose="020F0502020204030204" pitchFamily="34" charset="0"/>
                <a:cs typeface="Calibri" panose="020F0502020204030204" pitchFamily="34" charset="0"/>
              </a:rPr>
              <a:t>Réunions en région : Rennes (Grand Ouest), </a:t>
            </a:r>
          </a:p>
          <a:p>
            <a:pPr fontAlgn="base">
              <a:spcBef>
                <a:spcPct val="0"/>
              </a:spcBef>
              <a:spcAft>
                <a:spcPct val="0"/>
              </a:spcAft>
              <a:tabLst>
                <a:tab pos="4217988" algn="l"/>
              </a:tabLst>
            </a:pPr>
            <a:r>
              <a:rPr lang="fr-FR" sz="2000">
                <a:latin typeface="Calibri" panose="020F0502020204030204" pitchFamily="34" charset="0"/>
                <a:cs typeface="Calibri" panose="020F0502020204030204" pitchFamily="34" charset="0"/>
              </a:rPr>
              <a:t>    Bordeaux et Toulouse  (pilotes, dates à trouver)</a:t>
            </a:r>
          </a:p>
          <a:p>
            <a:pPr fontAlgn="base">
              <a:spcBef>
                <a:spcPct val="0"/>
              </a:spcBef>
              <a:spcAft>
                <a:spcPct val="0"/>
              </a:spcAft>
              <a:tabLst>
                <a:tab pos="4217988" algn="l"/>
              </a:tabLst>
            </a:pPr>
            <a:r>
              <a:rPr lang="fr-FR" sz="2400" b="1">
                <a:latin typeface="Calibri" panose="020F0502020204030204" pitchFamily="34" charset="0"/>
                <a:cs typeface="Calibri" panose="020F0502020204030204" pitchFamily="34" charset="0"/>
              </a:rPr>
              <a:t>Soutiens</a:t>
            </a:r>
          </a:p>
          <a:p>
            <a:pPr marL="342900" indent="-342900" fontAlgn="base">
              <a:spcBef>
                <a:spcPct val="0"/>
              </a:spcBef>
              <a:spcAft>
                <a:spcPct val="0"/>
              </a:spcAft>
              <a:buFontTx/>
              <a:buChar char="-"/>
              <a:tabLst>
                <a:tab pos="4217988" algn="l"/>
              </a:tabLst>
            </a:pPr>
            <a:r>
              <a:rPr lang="fr-FR" sz="2000">
                <a:latin typeface="Calibri" panose="020F0502020204030204" pitchFamily="34" charset="0"/>
                <a:cs typeface="Calibri" panose="020F0502020204030204" pitchFamily="34" charset="0"/>
              </a:rPr>
              <a:t>Eventuelle suite donnée à projets pitchs 13/10</a:t>
            </a:r>
          </a:p>
          <a:p>
            <a:pPr marL="342900" indent="-342900" fontAlgn="base">
              <a:spcBef>
                <a:spcPct val="0"/>
              </a:spcBef>
              <a:spcAft>
                <a:spcPct val="0"/>
              </a:spcAft>
              <a:buFontTx/>
              <a:buChar char="-"/>
              <a:tabLst>
                <a:tab pos="4217988" algn="l"/>
              </a:tabLst>
            </a:pPr>
            <a:r>
              <a:rPr lang="fr-FR" sz="2000">
                <a:latin typeface="Calibri" panose="020F0502020204030204" pitchFamily="34" charset="0"/>
                <a:cs typeface="Calibri" panose="020F0502020204030204" pitchFamily="34" charset="0"/>
              </a:rPr>
              <a:t>Projets ou initiatives à parrainer/soutenir </a:t>
            </a:r>
          </a:p>
          <a:p>
            <a:pPr fontAlgn="base">
              <a:spcBef>
                <a:spcPct val="0"/>
              </a:spcBef>
              <a:spcAft>
                <a:spcPct val="0"/>
              </a:spcAft>
              <a:tabLst>
                <a:tab pos="4217988" algn="l"/>
              </a:tabLst>
            </a:pPr>
            <a:endParaRPr lang="fr-FR" sz="2400" b="1" dirty="0">
              <a:latin typeface="Calibri" panose="020F0502020204030204" pitchFamily="34" charset="0"/>
              <a:cs typeface="Calibri" panose="020F0502020204030204" pitchFamily="34" charset="0"/>
            </a:endParaRPr>
          </a:p>
          <a:p>
            <a:pPr fontAlgn="base">
              <a:spcBef>
                <a:spcPct val="0"/>
              </a:spcBef>
              <a:spcAft>
                <a:spcPct val="0"/>
              </a:spcAft>
              <a:tabLst>
                <a:tab pos="4217988" algn="l"/>
              </a:tabLst>
            </a:pPr>
            <a:endParaRPr lang="fr-FR" sz="2000" dirty="0">
              <a:latin typeface="Bauhaus 93" panose="04030905020B02020C02" pitchFamily="82" charset="0"/>
            </a:endParaRPr>
          </a:p>
          <a:p>
            <a:pPr fontAlgn="base">
              <a:spcBef>
                <a:spcPct val="0"/>
              </a:spcBef>
              <a:spcAft>
                <a:spcPct val="0"/>
              </a:spcAft>
              <a:tabLst>
                <a:tab pos="4217988" algn="l"/>
              </a:tabLst>
            </a:pPr>
            <a:endParaRPr lang="fr-FR" dirty="0">
              <a:latin typeface="Bauhaus 93" panose="04030905020B02020C02" pitchFamily="82" charset="0"/>
            </a:endParaRPr>
          </a:p>
          <a:p>
            <a:pPr fontAlgn="base">
              <a:spcBef>
                <a:spcPct val="0"/>
              </a:spcBef>
              <a:spcAft>
                <a:spcPct val="0"/>
              </a:spcAft>
              <a:tabLst>
                <a:tab pos="4217988" algn="l"/>
              </a:tabLst>
            </a:pPr>
            <a:endParaRPr lang="fr-FR" dirty="0"/>
          </a:p>
          <a:p>
            <a:pPr eaLnBrk="0" fontAlgn="base" hangingPunct="0">
              <a:spcBef>
                <a:spcPct val="0"/>
              </a:spcBef>
              <a:spcAft>
                <a:spcPct val="0"/>
              </a:spcAft>
            </a:pPr>
            <a:endParaRPr kumimoji="0" lang="fr-FR" altLang="fr-FR" sz="1200" b="0" i="0" u="none" strike="noStrike" cap="none" normalizeH="0" dirty="0">
              <a:ln>
                <a:noFill/>
              </a:ln>
              <a:solidFill>
                <a:schemeClr val="tx1"/>
              </a:solidFill>
              <a:effectLst/>
              <a:latin typeface="Calibri" pitchFamily="34" charset="0"/>
              <a:ea typeface="Calibri" pitchFamily="34" charset="0"/>
              <a:cs typeface="Calibri" pitchFamily="34" charset="0"/>
            </a:endParaRPr>
          </a:p>
          <a:p>
            <a:pPr eaLnBrk="0" fontAlgn="base" hangingPunct="0">
              <a:spcBef>
                <a:spcPct val="0"/>
              </a:spcBef>
              <a:spcAft>
                <a:spcPct val="0"/>
              </a:spcAft>
            </a:pPr>
            <a:endParaRPr kumimoji="0" lang="fr-FR" altLang="fr-FR" sz="1200" b="0" i="0" u="none" strike="noStrike" cap="none" normalizeH="0" baseline="0" dirty="0">
              <a:ln>
                <a:noFill/>
              </a:ln>
              <a:solidFill>
                <a:schemeClr val="tx1"/>
              </a:solidFill>
              <a:effectLst/>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84774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D33A276-8DFD-49FA-B804-F5F63DB22880}"/>
              </a:ext>
            </a:extLst>
          </p:cNvPr>
          <p:cNvPicPr>
            <a:picLocks noChangeAspect="1"/>
          </p:cNvPicPr>
          <p:nvPr/>
        </p:nvPicPr>
        <p:blipFill>
          <a:blip r:embed="rId2"/>
          <a:stretch>
            <a:fillRect/>
          </a:stretch>
        </p:blipFill>
        <p:spPr>
          <a:xfrm>
            <a:off x="35917" y="158470"/>
            <a:ext cx="3287884" cy="6535932"/>
          </a:xfrm>
          <a:prstGeom prst="rect">
            <a:avLst/>
          </a:prstGeom>
        </p:spPr>
      </p:pic>
      <p:pic>
        <p:nvPicPr>
          <p:cNvPr id="5" name="Image 4">
            <a:extLst>
              <a:ext uri="{FF2B5EF4-FFF2-40B4-BE49-F238E27FC236}">
                <a16:creationId xmlns:a16="http://schemas.microsoft.com/office/drawing/2014/main" id="{945BAD27-6B19-41D4-84E1-8623EBE52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5" y="5535912"/>
            <a:ext cx="3222104" cy="960800"/>
          </a:xfrm>
          <a:prstGeom prst="rect">
            <a:avLst/>
          </a:prstGeom>
        </p:spPr>
      </p:pic>
      <p:sp>
        <p:nvSpPr>
          <p:cNvPr id="7" name="Rectangle : coins arrondis 13">
            <a:extLst>
              <a:ext uri="{FF2B5EF4-FFF2-40B4-BE49-F238E27FC236}">
                <a16:creationId xmlns:a16="http://schemas.microsoft.com/office/drawing/2014/main" id="{00C68F30-B20F-4E41-A322-AF24CD73DC4F}"/>
              </a:ext>
            </a:extLst>
          </p:cNvPr>
          <p:cNvSpPr/>
          <p:nvPr/>
        </p:nvSpPr>
        <p:spPr>
          <a:xfrm>
            <a:off x="899593" y="2636912"/>
            <a:ext cx="1637456" cy="157904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8" name="Rectangle 7"/>
          <p:cNvSpPr/>
          <p:nvPr/>
        </p:nvSpPr>
        <p:spPr>
          <a:xfrm>
            <a:off x="28143" y="2780928"/>
            <a:ext cx="3429000" cy="1200329"/>
          </a:xfrm>
          <a:prstGeom prst="rect">
            <a:avLst/>
          </a:prstGeom>
        </p:spPr>
        <p:txBody>
          <a:bodyPr>
            <a:spAutoFit/>
          </a:bodyPr>
          <a:lstStyle/>
          <a:p>
            <a:pPr lvl="0" algn="ctr"/>
            <a:r>
              <a:rPr lang="fr-FR" b="1" dirty="0">
                <a:solidFill>
                  <a:srgbClr val="FFFFFF"/>
                </a:solidFill>
                <a:latin typeface="Futura-Bold"/>
              </a:rPr>
              <a:t>ET SI</a:t>
            </a:r>
          </a:p>
          <a:p>
            <a:pPr lvl="0" algn="ctr"/>
            <a:r>
              <a:rPr lang="fr-FR" b="1" dirty="0">
                <a:solidFill>
                  <a:srgbClr val="FFFFFF"/>
                </a:solidFill>
                <a:latin typeface="Futura-Bold"/>
              </a:rPr>
              <a:t>ON</a:t>
            </a:r>
          </a:p>
          <a:p>
            <a:pPr lvl="0" algn="ctr"/>
            <a:r>
              <a:rPr lang="fr-FR" b="1" dirty="0">
                <a:solidFill>
                  <a:srgbClr val="FFFFFF"/>
                </a:solidFill>
                <a:latin typeface="Futura-Bold"/>
              </a:rPr>
              <a:t>PARTAGEAIT</a:t>
            </a:r>
          </a:p>
          <a:p>
            <a:pPr lvl="0" algn="ctr"/>
            <a:r>
              <a:rPr lang="fr-FR" b="1" dirty="0">
                <a:solidFill>
                  <a:srgbClr val="FFFFFF"/>
                </a:solidFill>
                <a:latin typeface="Futura-Bold"/>
              </a:rPr>
              <a:t>?</a:t>
            </a:r>
          </a:p>
        </p:txBody>
      </p:sp>
      <p:sp>
        <p:nvSpPr>
          <p:cNvPr id="9" name="Rectangle 8"/>
          <p:cNvSpPr/>
          <p:nvPr/>
        </p:nvSpPr>
        <p:spPr>
          <a:xfrm>
            <a:off x="-27384" y="260648"/>
            <a:ext cx="3429000" cy="1200329"/>
          </a:xfrm>
          <a:prstGeom prst="rect">
            <a:avLst/>
          </a:prstGeom>
        </p:spPr>
        <p:txBody>
          <a:bodyPr>
            <a:spAutoFit/>
          </a:bodyPr>
          <a:lstStyle/>
          <a:p>
            <a:pPr lvl="0" algn="ctr"/>
            <a:r>
              <a:rPr lang="fr-FR" sz="2400" b="1" dirty="0">
                <a:solidFill>
                  <a:srgbClr val="FFFFFF"/>
                </a:solidFill>
                <a:latin typeface="Futura-Bold"/>
              </a:rPr>
              <a:t>Le réseau</a:t>
            </a:r>
          </a:p>
          <a:p>
            <a:pPr lvl="0" algn="ctr"/>
            <a:r>
              <a:rPr lang="fr-FR" sz="2400" b="1" dirty="0">
                <a:solidFill>
                  <a:srgbClr val="FFFFFF"/>
                </a:solidFill>
                <a:latin typeface="Futura-Bold"/>
              </a:rPr>
              <a:t>des militaires </a:t>
            </a:r>
          </a:p>
          <a:p>
            <a:pPr lvl="0" algn="ctr"/>
            <a:r>
              <a:rPr lang="fr-FR" sz="2400" b="1" dirty="0">
                <a:solidFill>
                  <a:srgbClr val="FFFFFF"/>
                </a:solidFill>
                <a:latin typeface="Futura-Bold"/>
              </a:rPr>
              <a:t>entrepreneurs</a:t>
            </a:r>
          </a:p>
        </p:txBody>
      </p:sp>
      <p:sp>
        <p:nvSpPr>
          <p:cNvPr id="11" name="Rectangle 1"/>
          <p:cNvSpPr>
            <a:spLocks noChangeArrowheads="1"/>
          </p:cNvSpPr>
          <p:nvPr/>
        </p:nvSpPr>
        <p:spPr bwMode="auto">
          <a:xfrm>
            <a:off x="3486183" y="3053286"/>
            <a:ext cx="5546765" cy="830997"/>
          </a:xfrm>
          <a:prstGeom prst="rect">
            <a:avLst/>
          </a:prstGeom>
          <a:solidFill>
            <a:schemeClr val="bg1"/>
          </a:solidFill>
          <a:ln>
            <a:solidFill>
              <a:schemeClr val="bg1">
                <a:lumMod val="95000"/>
              </a:schemeClr>
            </a:solid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altLang="fr-FR" sz="2800" b="1">
                <a:latin typeface="Calibri" pitchFamily="34" charset="0"/>
                <a:ea typeface="Calibri" pitchFamily="34" charset="0"/>
                <a:cs typeface="Calibri" pitchFamily="34" charset="0"/>
              </a:rPr>
              <a:t>             </a:t>
            </a:r>
            <a:endParaRPr kumimoji="0" lang="en-CA" altLang="fr-FR" sz="2000" i="0" u="none" strike="noStrike" normalizeH="0" baseline="0" dirty="0">
              <a:solidFill>
                <a:schemeClr val="tx1"/>
              </a:solidFill>
              <a:latin typeface="Trebuchet MS" panose="020B0703020202090204" pitchFamily="34" charset="0"/>
              <a:cs typeface="Arial" pitchFamily="34" charset="0"/>
            </a:endParaRPr>
          </a:p>
          <a:p>
            <a:pPr fontAlgn="base">
              <a:spcBef>
                <a:spcPct val="0"/>
              </a:spcBef>
              <a:spcAft>
                <a:spcPct val="0"/>
              </a:spcAft>
            </a:pPr>
            <a:endParaRPr kumimoji="0" lang="en-CA" altLang="fr-FR" sz="2000" i="0" u="none" strike="noStrike" normalizeH="0" baseline="0" dirty="0">
              <a:solidFill>
                <a:schemeClr val="tx1"/>
              </a:solidFill>
              <a:latin typeface="Trebuchet MS" panose="020B0703020202090204" pitchFamily="34" charset="0"/>
              <a:cs typeface="Arial" pitchFamily="34" charset="0"/>
            </a:endParaRPr>
          </a:p>
        </p:txBody>
      </p:sp>
      <p:sp>
        <p:nvSpPr>
          <p:cNvPr id="13" name="Rectangle 1"/>
          <p:cNvSpPr>
            <a:spLocks noChangeArrowheads="1"/>
          </p:cNvSpPr>
          <p:nvPr/>
        </p:nvSpPr>
        <p:spPr bwMode="auto">
          <a:xfrm>
            <a:off x="3498021" y="272549"/>
            <a:ext cx="6602310" cy="741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fr-FR" altLang="fr-FR" sz="2400" b="1" i="0" u="none" strike="noStrike" cap="none" normalizeH="0" baseline="0">
                <a:ln>
                  <a:noFill/>
                </a:ln>
                <a:solidFill>
                  <a:schemeClr val="tx1"/>
                </a:solidFill>
                <a:effectLst/>
                <a:latin typeface="Calibri" pitchFamily="34" charset="0"/>
                <a:ea typeface="Calibri" pitchFamily="34" charset="0"/>
                <a:cs typeface="Calibri" pitchFamily="34" charset="0"/>
              </a:rPr>
              <a:t>          </a:t>
            </a:r>
            <a:r>
              <a:rPr lang="fr-FR" altLang="fr-FR" sz="2800" b="1">
                <a:ea typeface="Calibri" pitchFamily="34" charset="0"/>
                <a:cs typeface="Calibri" pitchFamily="34" charset="0"/>
              </a:rPr>
              <a:t>Conclusion</a:t>
            </a:r>
          </a:p>
          <a:p>
            <a:pPr fontAlgn="base">
              <a:spcBef>
                <a:spcPct val="0"/>
              </a:spcBef>
              <a:spcAft>
                <a:spcPct val="0"/>
              </a:spcAft>
            </a:pPr>
            <a:endParaRPr lang="fr-FR" altLang="fr-FR" sz="2800" b="1">
              <a:ea typeface="Calibri" pitchFamily="34" charset="0"/>
              <a:cs typeface="Calibri" pitchFamily="34" charset="0"/>
            </a:endParaRPr>
          </a:p>
          <a:p>
            <a:pPr fontAlgn="base">
              <a:spcBef>
                <a:spcPct val="0"/>
              </a:spcBef>
              <a:spcAft>
                <a:spcPct val="0"/>
              </a:spcAft>
            </a:pPr>
            <a:r>
              <a:rPr lang="fr-FR" altLang="fr-FR" sz="2400" b="1">
                <a:ea typeface="Calibri" pitchFamily="34" charset="0"/>
                <a:cs typeface="Calibri" pitchFamily="34" charset="0"/>
              </a:rPr>
              <a:t>Démarche originelle adaptée </a:t>
            </a:r>
          </a:p>
          <a:p>
            <a:pPr fontAlgn="base">
              <a:spcBef>
                <a:spcPct val="0"/>
              </a:spcBef>
              <a:spcAft>
                <a:spcPct val="0"/>
              </a:spcAft>
            </a:pPr>
            <a:endParaRPr lang="fr-FR" altLang="fr-FR" sz="2400" b="1">
              <a:ea typeface="Calibri" pitchFamily="34" charset="0"/>
              <a:cs typeface="Calibri" pitchFamily="34" charset="0"/>
            </a:endParaRPr>
          </a:p>
          <a:p>
            <a:pPr fontAlgn="base">
              <a:spcBef>
                <a:spcPct val="0"/>
              </a:spcBef>
              <a:spcAft>
                <a:spcPct val="0"/>
              </a:spcAft>
            </a:pPr>
            <a:r>
              <a:rPr lang="fr-FR" altLang="fr-FR" sz="2400" b="1">
                <a:ea typeface="Calibri" pitchFamily="34" charset="0"/>
                <a:cs typeface="Calibri" pitchFamily="34" charset="0"/>
              </a:rPr>
              <a:t>Reprise post Covid des activités</a:t>
            </a:r>
          </a:p>
          <a:p>
            <a:pPr fontAlgn="base">
              <a:spcBef>
                <a:spcPct val="0"/>
              </a:spcBef>
              <a:spcAft>
                <a:spcPct val="0"/>
              </a:spcAft>
            </a:pPr>
            <a:endParaRPr lang="fr-FR" altLang="fr-FR" sz="2400" b="1">
              <a:ea typeface="Calibri" pitchFamily="34" charset="0"/>
              <a:cs typeface="Calibri" pitchFamily="34" charset="0"/>
            </a:endParaRPr>
          </a:p>
          <a:p>
            <a:pPr fontAlgn="base">
              <a:spcBef>
                <a:spcPct val="0"/>
              </a:spcBef>
              <a:spcAft>
                <a:spcPct val="0"/>
              </a:spcAft>
            </a:pPr>
            <a:r>
              <a:rPr lang="fr-FR" altLang="fr-FR" sz="2400" b="1">
                <a:ea typeface="Calibri" pitchFamily="34" charset="0"/>
                <a:cs typeface="Calibri" pitchFamily="34" charset="0"/>
              </a:rPr>
              <a:t>Réseau à relancer et étoffer </a:t>
            </a:r>
          </a:p>
          <a:p>
            <a:pPr fontAlgn="base">
              <a:spcBef>
                <a:spcPct val="0"/>
              </a:spcBef>
              <a:spcAft>
                <a:spcPct val="0"/>
              </a:spcAft>
            </a:pPr>
            <a:endParaRPr lang="fr-FR" altLang="fr-FR" sz="2400" b="1">
              <a:ea typeface="Calibri" pitchFamily="34" charset="0"/>
              <a:cs typeface="Calibri" pitchFamily="34" charset="0"/>
            </a:endParaRPr>
          </a:p>
          <a:p>
            <a:pPr fontAlgn="base">
              <a:spcBef>
                <a:spcPct val="0"/>
              </a:spcBef>
              <a:spcAft>
                <a:spcPct val="0"/>
              </a:spcAft>
            </a:pPr>
            <a:r>
              <a:rPr lang="fr-FR" altLang="fr-FR" sz="2400" b="1">
                <a:ea typeface="Calibri" pitchFamily="34" charset="0"/>
                <a:cs typeface="Calibri" pitchFamily="34" charset="0"/>
              </a:rPr>
              <a:t>Mode d’action en partie  partenarisé </a:t>
            </a:r>
            <a:r>
              <a:rPr lang="fr-FR" altLang="fr-FR" sz="2400">
                <a:ea typeface="Calibri" pitchFamily="34" charset="0"/>
                <a:cs typeface="Calibri" pitchFamily="34" charset="0"/>
              </a:rPr>
              <a:t>(expérimentation) </a:t>
            </a:r>
          </a:p>
          <a:p>
            <a:pPr fontAlgn="base">
              <a:spcBef>
                <a:spcPct val="0"/>
              </a:spcBef>
              <a:spcAft>
                <a:spcPct val="0"/>
              </a:spcAft>
            </a:pPr>
            <a:endParaRPr lang="fr-FR" altLang="fr-FR" sz="2400">
              <a:ea typeface="Calibri" pitchFamily="34" charset="0"/>
              <a:cs typeface="Calibri" pitchFamily="34" charset="0"/>
            </a:endParaRPr>
          </a:p>
          <a:p>
            <a:pPr fontAlgn="base">
              <a:spcBef>
                <a:spcPct val="0"/>
              </a:spcBef>
              <a:spcAft>
                <a:spcPct val="0"/>
              </a:spcAft>
            </a:pPr>
            <a:r>
              <a:rPr lang="fr-FR" altLang="fr-FR" sz="2400" b="1">
                <a:ea typeface="Calibri" pitchFamily="34" charset="0"/>
                <a:cs typeface="Calibri" pitchFamily="34" charset="0"/>
              </a:rPr>
              <a:t>Pérennité à conforter à l’horizon 2024</a:t>
            </a:r>
          </a:p>
          <a:p>
            <a:pPr fontAlgn="base">
              <a:spcBef>
                <a:spcPct val="0"/>
              </a:spcBef>
              <a:spcAft>
                <a:spcPct val="0"/>
              </a:spcAft>
            </a:pPr>
            <a:endParaRPr lang="fr-FR" altLang="fr-FR" sz="2400" b="1">
              <a:ea typeface="Calibri" pitchFamily="34" charset="0"/>
              <a:cs typeface="Calibri" pitchFamily="34" charset="0"/>
            </a:endParaRPr>
          </a:p>
          <a:p>
            <a:pPr fontAlgn="base">
              <a:spcBef>
                <a:spcPct val="0"/>
              </a:spcBef>
              <a:spcAft>
                <a:spcPct val="0"/>
              </a:spcAft>
            </a:pPr>
            <a:endParaRPr lang="fr-FR" altLang="fr-FR" sz="2400" b="1" dirty="0">
              <a:ea typeface="Calibri" pitchFamily="34" charset="0"/>
              <a:cs typeface="Calibri" pitchFamily="34" charset="0"/>
            </a:endParaRPr>
          </a:p>
          <a:p>
            <a:pPr fontAlgn="base">
              <a:spcBef>
                <a:spcPct val="0"/>
              </a:spcBef>
              <a:spcAft>
                <a:spcPct val="0"/>
              </a:spcAft>
            </a:pPr>
            <a:r>
              <a:rPr kumimoji="0" lang="fr-FR" altLang="fr-FR" sz="3200" b="1" i="0" u="none" strike="noStrike" cap="none" normalizeH="0" baseline="0">
                <a:ln>
                  <a:noFill/>
                </a:ln>
                <a:solidFill>
                  <a:schemeClr val="tx1"/>
                </a:solidFill>
                <a:effectLst/>
                <a:latin typeface="Bauhaus 93" panose="04030905020B02020C02" pitchFamily="82" charset="0"/>
                <a:ea typeface="Calibri" pitchFamily="34" charset="0"/>
                <a:cs typeface="Calibri" pitchFamily="34" charset="0"/>
              </a:rPr>
              <a:t> </a:t>
            </a:r>
          </a:p>
          <a:p>
            <a:pPr fontAlgn="base">
              <a:spcBef>
                <a:spcPct val="0"/>
              </a:spcBef>
              <a:spcAft>
                <a:spcPct val="0"/>
              </a:spcAft>
              <a:tabLst>
                <a:tab pos="4217988" algn="l"/>
              </a:tabLst>
            </a:pPr>
            <a:endParaRPr lang="fr-FR" sz="2000" dirty="0">
              <a:latin typeface="Bauhaus 93" panose="04030905020B02020C02" pitchFamily="82" charset="0"/>
            </a:endParaRPr>
          </a:p>
          <a:p>
            <a:pPr fontAlgn="base">
              <a:spcBef>
                <a:spcPct val="0"/>
              </a:spcBef>
              <a:spcAft>
                <a:spcPct val="0"/>
              </a:spcAft>
              <a:tabLst>
                <a:tab pos="4217988" algn="l"/>
              </a:tabLst>
            </a:pPr>
            <a:endParaRPr lang="fr-FR" dirty="0">
              <a:latin typeface="Bauhaus 93" panose="04030905020B02020C02" pitchFamily="82" charset="0"/>
            </a:endParaRPr>
          </a:p>
          <a:p>
            <a:pPr fontAlgn="base">
              <a:spcBef>
                <a:spcPct val="0"/>
              </a:spcBef>
              <a:spcAft>
                <a:spcPct val="0"/>
              </a:spcAft>
              <a:tabLst>
                <a:tab pos="4217988" algn="l"/>
              </a:tabLst>
            </a:pPr>
            <a:endParaRPr lang="fr-FR" dirty="0"/>
          </a:p>
          <a:p>
            <a:pPr eaLnBrk="0" fontAlgn="base" hangingPunct="0">
              <a:spcBef>
                <a:spcPct val="0"/>
              </a:spcBef>
              <a:spcAft>
                <a:spcPct val="0"/>
              </a:spcAft>
            </a:pPr>
            <a:endParaRPr kumimoji="0" lang="fr-FR" altLang="fr-FR" sz="1200" b="0" i="0" u="none" strike="noStrike" cap="none" normalizeH="0" dirty="0">
              <a:ln>
                <a:noFill/>
              </a:ln>
              <a:solidFill>
                <a:schemeClr val="tx1"/>
              </a:solidFill>
              <a:effectLst/>
              <a:latin typeface="Calibri" pitchFamily="34" charset="0"/>
              <a:ea typeface="Calibri" pitchFamily="34" charset="0"/>
              <a:cs typeface="Calibri" pitchFamily="34" charset="0"/>
            </a:endParaRPr>
          </a:p>
          <a:p>
            <a:pPr eaLnBrk="0" fontAlgn="base" hangingPunct="0">
              <a:spcBef>
                <a:spcPct val="0"/>
              </a:spcBef>
              <a:spcAft>
                <a:spcPct val="0"/>
              </a:spcAft>
            </a:pPr>
            <a:endParaRPr kumimoji="0" lang="fr-FR" altLang="fr-FR" sz="1200" b="0" i="0" u="none" strike="noStrike" cap="none" normalizeH="0" baseline="0" dirty="0">
              <a:ln>
                <a:noFill/>
              </a:ln>
              <a:solidFill>
                <a:schemeClr val="tx1"/>
              </a:solidFill>
              <a:effectLst/>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72839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D33A276-8DFD-49FA-B804-F5F63DB22880}"/>
              </a:ext>
            </a:extLst>
          </p:cNvPr>
          <p:cNvPicPr>
            <a:picLocks noChangeAspect="1"/>
          </p:cNvPicPr>
          <p:nvPr/>
        </p:nvPicPr>
        <p:blipFill>
          <a:blip r:embed="rId2"/>
          <a:stretch>
            <a:fillRect/>
          </a:stretch>
        </p:blipFill>
        <p:spPr>
          <a:xfrm>
            <a:off x="70325" y="158470"/>
            <a:ext cx="3331291" cy="6535932"/>
          </a:xfrm>
          <a:prstGeom prst="rect">
            <a:avLst/>
          </a:prstGeom>
        </p:spPr>
      </p:pic>
      <p:pic>
        <p:nvPicPr>
          <p:cNvPr id="5" name="Image 4">
            <a:extLst>
              <a:ext uri="{FF2B5EF4-FFF2-40B4-BE49-F238E27FC236}">
                <a16:creationId xmlns:a16="http://schemas.microsoft.com/office/drawing/2014/main" id="{945BAD27-6B19-41D4-84E1-8623EBE52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02" y="5535912"/>
            <a:ext cx="3222104" cy="960800"/>
          </a:xfrm>
          <a:prstGeom prst="rect">
            <a:avLst/>
          </a:prstGeom>
        </p:spPr>
      </p:pic>
      <p:sp>
        <p:nvSpPr>
          <p:cNvPr id="7" name="Rectangle : coins arrondis 13">
            <a:extLst>
              <a:ext uri="{FF2B5EF4-FFF2-40B4-BE49-F238E27FC236}">
                <a16:creationId xmlns:a16="http://schemas.microsoft.com/office/drawing/2014/main" id="{00C68F30-B20F-4E41-A322-AF24CD73DC4F}"/>
              </a:ext>
            </a:extLst>
          </p:cNvPr>
          <p:cNvSpPr/>
          <p:nvPr/>
        </p:nvSpPr>
        <p:spPr>
          <a:xfrm>
            <a:off x="899593" y="2636912"/>
            <a:ext cx="1637456" cy="157904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8" name="Rectangle 7"/>
          <p:cNvSpPr/>
          <p:nvPr/>
        </p:nvSpPr>
        <p:spPr>
          <a:xfrm>
            <a:off x="28143" y="2780928"/>
            <a:ext cx="3429000" cy="1200329"/>
          </a:xfrm>
          <a:prstGeom prst="rect">
            <a:avLst/>
          </a:prstGeom>
        </p:spPr>
        <p:txBody>
          <a:bodyPr>
            <a:spAutoFit/>
          </a:bodyPr>
          <a:lstStyle/>
          <a:p>
            <a:pPr lvl="0" algn="ctr"/>
            <a:r>
              <a:rPr lang="fr-FR" b="1" dirty="0">
                <a:solidFill>
                  <a:srgbClr val="FFFFFF"/>
                </a:solidFill>
                <a:latin typeface="Futura-Bold"/>
              </a:rPr>
              <a:t>ET SI</a:t>
            </a:r>
          </a:p>
          <a:p>
            <a:pPr lvl="0" algn="ctr"/>
            <a:r>
              <a:rPr lang="fr-FR" b="1" dirty="0">
                <a:solidFill>
                  <a:srgbClr val="FFFFFF"/>
                </a:solidFill>
                <a:latin typeface="Futura-Bold"/>
              </a:rPr>
              <a:t>ON</a:t>
            </a:r>
          </a:p>
          <a:p>
            <a:pPr lvl="0" algn="ctr"/>
            <a:r>
              <a:rPr lang="fr-FR" b="1" dirty="0">
                <a:solidFill>
                  <a:srgbClr val="FFFFFF"/>
                </a:solidFill>
                <a:latin typeface="Futura-Bold"/>
              </a:rPr>
              <a:t>PARTAGEAIT</a:t>
            </a:r>
          </a:p>
          <a:p>
            <a:pPr lvl="0" algn="ctr"/>
            <a:r>
              <a:rPr lang="fr-FR" b="1" dirty="0">
                <a:solidFill>
                  <a:srgbClr val="FFFFFF"/>
                </a:solidFill>
                <a:latin typeface="Futura-Bold"/>
              </a:rPr>
              <a:t>?</a:t>
            </a:r>
          </a:p>
        </p:txBody>
      </p:sp>
      <p:sp>
        <p:nvSpPr>
          <p:cNvPr id="9" name="Rectangle 8"/>
          <p:cNvSpPr/>
          <p:nvPr/>
        </p:nvSpPr>
        <p:spPr>
          <a:xfrm>
            <a:off x="-27384" y="260648"/>
            <a:ext cx="3429000" cy="1200329"/>
          </a:xfrm>
          <a:prstGeom prst="rect">
            <a:avLst/>
          </a:prstGeom>
        </p:spPr>
        <p:txBody>
          <a:bodyPr>
            <a:spAutoFit/>
          </a:bodyPr>
          <a:lstStyle/>
          <a:p>
            <a:pPr lvl="0" algn="ctr"/>
            <a:r>
              <a:rPr lang="fr-FR" sz="2400" b="1" dirty="0">
                <a:solidFill>
                  <a:srgbClr val="FFFFFF"/>
                </a:solidFill>
                <a:latin typeface="Futura-Bold"/>
              </a:rPr>
              <a:t>Le réseau</a:t>
            </a:r>
          </a:p>
          <a:p>
            <a:pPr lvl="0" algn="ctr"/>
            <a:r>
              <a:rPr lang="fr-FR" sz="2400" b="1" dirty="0">
                <a:solidFill>
                  <a:srgbClr val="FFFFFF"/>
                </a:solidFill>
                <a:latin typeface="Futura-Bold"/>
              </a:rPr>
              <a:t>des militaires </a:t>
            </a:r>
          </a:p>
          <a:p>
            <a:pPr lvl="0" algn="ctr"/>
            <a:r>
              <a:rPr lang="fr-FR" sz="2400" b="1" dirty="0">
                <a:solidFill>
                  <a:srgbClr val="FFFFFF"/>
                </a:solidFill>
                <a:latin typeface="Futura-Bold"/>
              </a:rPr>
              <a:t>entrepreneurs</a:t>
            </a:r>
          </a:p>
        </p:txBody>
      </p:sp>
      <p:sp>
        <p:nvSpPr>
          <p:cNvPr id="2" name="Rectangle 1">
            <a:extLst>
              <a:ext uri="{FF2B5EF4-FFF2-40B4-BE49-F238E27FC236}">
                <a16:creationId xmlns:a16="http://schemas.microsoft.com/office/drawing/2014/main" id="{EAB49D26-2072-4530-B0DE-E1EDE61288F3}"/>
              </a:ext>
            </a:extLst>
          </p:cNvPr>
          <p:cNvSpPr/>
          <p:nvPr/>
        </p:nvSpPr>
        <p:spPr>
          <a:xfrm>
            <a:off x="3486120" y="-96783"/>
            <a:ext cx="5629737" cy="7602081"/>
          </a:xfrm>
          <a:prstGeom prst="rect">
            <a:avLst/>
          </a:prstGeom>
        </p:spPr>
        <p:txBody>
          <a:bodyPr wrap="square">
            <a:spAutoFit/>
          </a:bodyPr>
          <a:lstStyle/>
          <a:p>
            <a:pPr algn="ctr"/>
            <a:r>
              <a:rPr lang="fr-FR" sz="2800" b="1" dirty="0">
                <a:ea typeface="Times New Roman" panose="02020603050405020304" pitchFamily="18" charset="0"/>
              </a:rPr>
              <a:t>Rappel des décisions prises lors de l’AGO du 05/02/2020</a:t>
            </a:r>
            <a:endParaRPr lang="fr-FR" sz="2800" b="1" dirty="0"/>
          </a:p>
          <a:p>
            <a:endParaRPr lang="fr-FR" b="1" dirty="0"/>
          </a:p>
          <a:p>
            <a:r>
              <a:rPr lang="fr-FR" b="1" dirty="0"/>
              <a:t>- Vote du rapport financier</a:t>
            </a:r>
          </a:p>
          <a:p>
            <a:r>
              <a:rPr lang="fr-FR" b="1" dirty="0"/>
              <a:t>- Approbation de l’analyse budgétaire prévisionnelle pour l’année 2020 </a:t>
            </a:r>
          </a:p>
          <a:p>
            <a:r>
              <a:rPr lang="fr-FR" b="1" dirty="0"/>
              <a:t>- Désignation des membres du conseil d’administration</a:t>
            </a:r>
            <a:endParaRPr lang="fr-FR" sz="1600" dirty="0">
              <a:ea typeface="Times New Roman" panose="02020603050405020304" pitchFamily="18" charset="0"/>
            </a:endParaRPr>
          </a:p>
          <a:p>
            <a:pPr marL="342900" lvl="0" indent="-342900">
              <a:spcAft>
                <a:spcPts val="0"/>
              </a:spcAft>
              <a:buFont typeface="Calibri" panose="020F0502020204030204" pitchFamily="34" charset="0"/>
              <a:buChar char="-"/>
            </a:pPr>
            <a:r>
              <a:rPr lang="fr-FR" sz="1600" dirty="0">
                <a:ea typeface="Calibri" panose="020F0502020204030204" pitchFamily="34" charset="0"/>
              </a:rPr>
              <a:t>Jacques Hogard</a:t>
            </a:r>
            <a:endParaRPr lang="fr-FR" sz="1400" dirty="0">
              <a:ea typeface="Calibri" panose="020F0502020204030204" pitchFamily="34" charset="0"/>
            </a:endParaRPr>
          </a:p>
          <a:p>
            <a:pPr marL="342900" lvl="0" indent="-342900">
              <a:spcAft>
                <a:spcPts val="0"/>
              </a:spcAft>
              <a:buFont typeface="Calibri" panose="020F0502020204030204" pitchFamily="34" charset="0"/>
              <a:buChar char="-"/>
            </a:pPr>
            <a:r>
              <a:rPr lang="fr-FR" sz="1600" dirty="0">
                <a:ea typeface="Calibri" panose="020F0502020204030204" pitchFamily="34" charset="0"/>
              </a:rPr>
              <a:t>Marc Delaunay</a:t>
            </a:r>
            <a:endParaRPr lang="fr-FR" sz="1400" dirty="0">
              <a:ea typeface="Calibri" panose="020F0502020204030204" pitchFamily="34" charset="0"/>
            </a:endParaRPr>
          </a:p>
          <a:p>
            <a:pPr marL="342900" lvl="0" indent="-342900">
              <a:spcAft>
                <a:spcPts val="0"/>
              </a:spcAft>
              <a:buFont typeface="Calibri" panose="020F0502020204030204" pitchFamily="34" charset="0"/>
              <a:buChar char="-"/>
            </a:pPr>
            <a:r>
              <a:rPr lang="fr-FR" sz="1600" dirty="0">
                <a:ea typeface="Calibri" panose="020F0502020204030204" pitchFamily="34" charset="0"/>
              </a:rPr>
              <a:t>Guillaume d’Arcimoles</a:t>
            </a:r>
            <a:endParaRPr lang="fr-FR" sz="1400" dirty="0">
              <a:ea typeface="Calibri" panose="020F0502020204030204" pitchFamily="34" charset="0"/>
            </a:endParaRPr>
          </a:p>
          <a:p>
            <a:pPr marL="342900" lvl="0" indent="-342900">
              <a:spcAft>
                <a:spcPts val="0"/>
              </a:spcAft>
              <a:buFont typeface="Calibri" panose="020F0502020204030204" pitchFamily="34" charset="0"/>
              <a:buChar char="-"/>
            </a:pPr>
            <a:r>
              <a:rPr lang="fr-FR" sz="1600" dirty="0">
                <a:ea typeface="Calibri" panose="020F0502020204030204" pitchFamily="34" charset="0"/>
              </a:rPr>
              <a:t>Christophe Peuchaud</a:t>
            </a:r>
            <a:endParaRPr lang="fr-FR" sz="1400" dirty="0">
              <a:ea typeface="Calibri" panose="020F0502020204030204" pitchFamily="34" charset="0"/>
            </a:endParaRPr>
          </a:p>
          <a:p>
            <a:pPr marL="342900" lvl="0" indent="-342900">
              <a:spcAft>
                <a:spcPts val="0"/>
              </a:spcAft>
              <a:buFont typeface="Calibri" panose="020F0502020204030204" pitchFamily="34" charset="0"/>
              <a:buChar char="-"/>
            </a:pPr>
            <a:r>
              <a:rPr lang="fr-FR" sz="1600" dirty="0">
                <a:ea typeface="Calibri" panose="020F0502020204030204" pitchFamily="34" charset="0"/>
              </a:rPr>
              <a:t>Pierre Bredeau</a:t>
            </a:r>
            <a:endParaRPr lang="fr-FR" sz="1400" dirty="0">
              <a:ea typeface="Calibri" panose="020F0502020204030204" pitchFamily="34" charset="0"/>
            </a:endParaRPr>
          </a:p>
          <a:p>
            <a:pPr marL="342900" lvl="0" indent="-342900">
              <a:spcAft>
                <a:spcPts val="0"/>
              </a:spcAft>
              <a:buFont typeface="Calibri" panose="020F0502020204030204" pitchFamily="34" charset="0"/>
              <a:buChar char="-"/>
            </a:pPr>
            <a:r>
              <a:rPr lang="fr-FR" sz="1600" dirty="0">
                <a:ea typeface="Calibri" panose="020F0502020204030204" pitchFamily="34" charset="0"/>
              </a:rPr>
              <a:t>Geoffroy Perdu</a:t>
            </a:r>
            <a:endParaRPr lang="fr-FR" sz="1400" dirty="0">
              <a:ea typeface="Calibri" panose="020F0502020204030204" pitchFamily="34" charset="0"/>
            </a:endParaRPr>
          </a:p>
          <a:p>
            <a:pPr marL="342900" lvl="0" indent="-342900">
              <a:spcAft>
                <a:spcPts val="0"/>
              </a:spcAft>
              <a:buFont typeface="Calibri" panose="020F0502020204030204" pitchFamily="34" charset="0"/>
              <a:buChar char="-"/>
            </a:pPr>
            <a:r>
              <a:rPr lang="fr-FR" sz="1600" dirty="0">
                <a:ea typeface="Calibri" panose="020F0502020204030204" pitchFamily="34" charset="0"/>
              </a:rPr>
              <a:t>Marc Weltmann</a:t>
            </a:r>
            <a:endParaRPr lang="fr-FR" sz="1400" dirty="0">
              <a:ea typeface="Calibri" panose="020F0502020204030204" pitchFamily="34" charset="0"/>
            </a:endParaRPr>
          </a:p>
          <a:p>
            <a:pPr marL="342900" lvl="0" indent="-342900">
              <a:spcAft>
                <a:spcPts val="0"/>
              </a:spcAft>
              <a:buFont typeface="Calibri" panose="020F0502020204030204" pitchFamily="34" charset="0"/>
              <a:buChar char="-"/>
            </a:pPr>
            <a:r>
              <a:rPr lang="fr-FR" sz="1600" dirty="0">
                <a:ea typeface="Calibri" panose="020F0502020204030204" pitchFamily="34" charset="0"/>
              </a:rPr>
              <a:t>François Bert</a:t>
            </a:r>
            <a:endParaRPr lang="fr-FR" sz="1400" dirty="0">
              <a:ea typeface="Calibri" panose="020F0502020204030204" pitchFamily="34" charset="0"/>
            </a:endParaRPr>
          </a:p>
          <a:p>
            <a:pPr marL="342900" lvl="0" indent="-342900">
              <a:spcAft>
                <a:spcPts val="0"/>
              </a:spcAft>
              <a:buFont typeface="Calibri" panose="020F0502020204030204" pitchFamily="34" charset="0"/>
              <a:buChar char="-"/>
            </a:pPr>
            <a:r>
              <a:rPr lang="fr-FR" sz="1600" dirty="0">
                <a:ea typeface="Calibri" panose="020F0502020204030204" pitchFamily="34" charset="0"/>
              </a:rPr>
              <a:t>François Xavier </a:t>
            </a:r>
            <a:r>
              <a:rPr lang="fr-FR" sz="1600" dirty="0" err="1">
                <a:ea typeface="Calibri" panose="020F0502020204030204" pitchFamily="34" charset="0"/>
              </a:rPr>
              <a:t>Chompret</a:t>
            </a:r>
            <a:endParaRPr lang="fr-FR" sz="1400" dirty="0">
              <a:ea typeface="Calibri" panose="020F0502020204030204" pitchFamily="34" charset="0"/>
            </a:endParaRPr>
          </a:p>
          <a:p>
            <a:pPr marL="342900" lvl="0" indent="-342900">
              <a:spcAft>
                <a:spcPts val="0"/>
              </a:spcAft>
              <a:buFont typeface="Calibri" panose="020F0502020204030204" pitchFamily="34" charset="0"/>
              <a:buChar char="-"/>
            </a:pPr>
            <a:r>
              <a:rPr lang="fr-FR" sz="1600" dirty="0" err="1">
                <a:ea typeface="Calibri" panose="020F0502020204030204" pitchFamily="34" charset="0"/>
              </a:rPr>
              <a:t>Heiko</a:t>
            </a:r>
            <a:r>
              <a:rPr lang="fr-FR" sz="1600" dirty="0">
                <a:ea typeface="Calibri" panose="020F0502020204030204" pitchFamily="34" charset="0"/>
              </a:rPr>
              <a:t> </a:t>
            </a:r>
            <a:r>
              <a:rPr lang="fr-FR" sz="1600" dirty="0" err="1">
                <a:ea typeface="Calibri" panose="020F0502020204030204" pitchFamily="34" charset="0"/>
              </a:rPr>
              <a:t>Déthier</a:t>
            </a:r>
            <a:endParaRPr lang="fr-FR" sz="1400" dirty="0">
              <a:ea typeface="Calibri" panose="020F0502020204030204" pitchFamily="34" charset="0"/>
            </a:endParaRPr>
          </a:p>
          <a:p>
            <a:pPr marL="342900" lvl="0" indent="-342900">
              <a:spcAft>
                <a:spcPts val="0"/>
              </a:spcAft>
              <a:buFont typeface="Calibri" panose="020F0502020204030204" pitchFamily="34" charset="0"/>
              <a:buChar char="-"/>
            </a:pPr>
            <a:r>
              <a:rPr lang="fr-FR" sz="1600" dirty="0">
                <a:ea typeface="Calibri" panose="020F0502020204030204" pitchFamily="34" charset="0"/>
              </a:rPr>
              <a:t>Jean Panel</a:t>
            </a:r>
            <a:endParaRPr lang="fr-FR" sz="1400" dirty="0">
              <a:ea typeface="Calibri" panose="020F0502020204030204" pitchFamily="34" charset="0"/>
            </a:endParaRPr>
          </a:p>
          <a:p>
            <a:pPr marL="342900" lvl="0" indent="-342900">
              <a:spcAft>
                <a:spcPts val="0"/>
              </a:spcAft>
              <a:buFont typeface="Calibri" panose="020F0502020204030204" pitchFamily="34" charset="0"/>
              <a:buChar char="-"/>
            </a:pPr>
            <a:r>
              <a:rPr lang="fr-FR" sz="1600" dirty="0">
                <a:ea typeface="Calibri" panose="020F0502020204030204" pitchFamily="34" charset="0"/>
              </a:rPr>
              <a:t>François Gonnet</a:t>
            </a:r>
            <a:endParaRPr lang="fr-FR" sz="1400" dirty="0">
              <a:ea typeface="Calibri" panose="020F0502020204030204" pitchFamily="34" charset="0"/>
            </a:endParaRPr>
          </a:p>
          <a:p>
            <a:pPr marL="342900" lvl="0" indent="-342900">
              <a:spcAft>
                <a:spcPts val="0"/>
              </a:spcAft>
              <a:buFont typeface="Calibri" panose="020F0502020204030204" pitchFamily="34" charset="0"/>
              <a:buChar char="-"/>
            </a:pPr>
            <a:r>
              <a:rPr lang="fr-FR" sz="1600" dirty="0">
                <a:ea typeface="Calibri" panose="020F0502020204030204" pitchFamily="34" charset="0"/>
              </a:rPr>
              <a:t>Bruno Delalande</a:t>
            </a:r>
            <a:endParaRPr lang="fr-FR" sz="1400" dirty="0">
              <a:ea typeface="Calibri" panose="020F0502020204030204" pitchFamily="34" charset="0"/>
            </a:endParaRPr>
          </a:p>
          <a:p>
            <a:pPr marL="342900" lvl="0" indent="-342900">
              <a:spcAft>
                <a:spcPts val="0"/>
              </a:spcAft>
              <a:buFont typeface="Calibri" panose="020F0502020204030204" pitchFamily="34" charset="0"/>
              <a:buChar char="-"/>
            </a:pPr>
            <a:r>
              <a:rPr lang="fr-FR" sz="1600" dirty="0">
                <a:ea typeface="Calibri" panose="020F0502020204030204" pitchFamily="34" charset="0"/>
              </a:rPr>
              <a:t>Hélène Hauviller</a:t>
            </a:r>
            <a:endParaRPr lang="fr-FR" sz="1400" dirty="0">
              <a:ea typeface="Calibri" panose="020F0502020204030204" pitchFamily="34" charset="0"/>
            </a:endParaRPr>
          </a:p>
          <a:p>
            <a:pPr marL="342900" lvl="0" indent="-342900">
              <a:spcAft>
                <a:spcPts val="0"/>
              </a:spcAft>
              <a:buFont typeface="Calibri" panose="020F0502020204030204" pitchFamily="34" charset="0"/>
              <a:buChar char="-"/>
            </a:pPr>
            <a:r>
              <a:rPr lang="fr-FR" sz="1600" dirty="0">
                <a:ea typeface="Calibri" panose="020F0502020204030204" pitchFamily="34" charset="0"/>
              </a:rPr>
              <a:t>Mériadec Raffray</a:t>
            </a:r>
            <a:endParaRPr lang="fr-FR" sz="1400" dirty="0">
              <a:ea typeface="Calibri" panose="020F0502020204030204" pitchFamily="34" charset="0"/>
            </a:endParaRPr>
          </a:p>
          <a:p>
            <a:pPr marL="342900" lvl="0" indent="-342900">
              <a:spcAft>
                <a:spcPts val="0"/>
              </a:spcAft>
              <a:buFont typeface="Calibri" panose="020F0502020204030204" pitchFamily="34" charset="0"/>
              <a:buChar char="-"/>
            </a:pPr>
            <a:r>
              <a:rPr lang="fr-FR" sz="1600" dirty="0">
                <a:ea typeface="Calibri" panose="020F0502020204030204" pitchFamily="34" charset="0"/>
              </a:rPr>
              <a:t>Stéphane Imbert</a:t>
            </a:r>
            <a:endParaRPr lang="fr-FR" sz="1400" dirty="0">
              <a:ea typeface="Calibri" panose="020F0502020204030204" pitchFamily="34" charset="0"/>
            </a:endParaRPr>
          </a:p>
          <a:p>
            <a:pPr marL="342900" lvl="0" indent="-342900">
              <a:spcAft>
                <a:spcPts val="0"/>
              </a:spcAft>
              <a:buFont typeface="Calibri" panose="020F0502020204030204" pitchFamily="34" charset="0"/>
              <a:buChar char="-"/>
            </a:pPr>
            <a:r>
              <a:rPr lang="fr-FR" sz="1600" dirty="0">
                <a:ea typeface="Calibri" panose="020F0502020204030204" pitchFamily="34" charset="0"/>
              </a:rPr>
              <a:t>Thierry Roux</a:t>
            </a:r>
          </a:p>
          <a:p>
            <a:pPr marL="342900" lvl="0" indent="-342900">
              <a:spcAft>
                <a:spcPts val="0"/>
              </a:spcAft>
              <a:buFont typeface="Calibri" panose="020F0502020204030204" pitchFamily="34" charset="0"/>
              <a:buChar char="-"/>
            </a:pPr>
            <a:r>
              <a:rPr lang="fr-FR" sz="1600" dirty="0">
                <a:ea typeface="Calibri" panose="020F0502020204030204" pitchFamily="34" charset="0"/>
              </a:rPr>
              <a:t>Vincent Fleuret</a:t>
            </a:r>
            <a:endParaRPr lang="fr-FR" sz="1400" dirty="0">
              <a:ea typeface="Calibri" panose="020F0502020204030204" pitchFamily="34" charset="0"/>
            </a:endParaRPr>
          </a:p>
          <a:p>
            <a:endParaRPr lang="fr-FR" dirty="0"/>
          </a:p>
          <a:p>
            <a:endParaRPr lang="fr-FR" dirty="0"/>
          </a:p>
          <a:p>
            <a:endParaRPr lang="fr-FR" dirty="0"/>
          </a:p>
        </p:txBody>
      </p:sp>
    </p:spTree>
    <p:extLst>
      <p:ext uri="{BB962C8B-B14F-4D97-AF65-F5344CB8AC3E}">
        <p14:creationId xmlns:p14="http://schemas.microsoft.com/office/powerpoint/2010/main" val="62856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D33A276-8DFD-49FA-B804-F5F63DB22880}"/>
              </a:ext>
            </a:extLst>
          </p:cNvPr>
          <p:cNvPicPr>
            <a:picLocks noChangeAspect="1"/>
          </p:cNvPicPr>
          <p:nvPr/>
        </p:nvPicPr>
        <p:blipFill>
          <a:blip r:embed="rId2"/>
          <a:stretch>
            <a:fillRect/>
          </a:stretch>
        </p:blipFill>
        <p:spPr>
          <a:xfrm>
            <a:off x="70325" y="158470"/>
            <a:ext cx="3331291" cy="6535932"/>
          </a:xfrm>
          <a:prstGeom prst="rect">
            <a:avLst/>
          </a:prstGeom>
        </p:spPr>
      </p:pic>
      <p:pic>
        <p:nvPicPr>
          <p:cNvPr id="5" name="Image 4">
            <a:extLst>
              <a:ext uri="{FF2B5EF4-FFF2-40B4-BE49-F238E27FC236}">
                <a16:creationId xmlns:a16="http://schemas.microsoft.com/office/drawing/2014/main" id="{945BAD27-6B19-41D4-84E1-8623EBE52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02" y="5535912"/>
            <a:ext cx="3222104" cy="960800"/>
          </a:xfrm>
          <a:prstGeom prst="rect">
            <a:avLst/>
          </a:prstGeom>
        </p:spPr>
      </p:pic>
      <p:sp>
        <p:nvSpPr>
          <p:cNvPr id="7" name="Rectangle : coins arrondis 13">
            <a:extLst>
              <a:ext uri="{FF2B5EF4-FFF2-40B4-BE49-F238E27FC236}">
                <a16:creationId xmlns:a16="http://schemas.microsoft.com/office/drawing/2014/main" id="{00C68F30-B20F-4E41-A322-AF24CD73DC4F}"/>
              </a:ext>
            </a:extLst>
          </p:cNvPr>
          <p:cNvSpPr/>
          <p:nvPr/>
        </p:nvSpPr>
        <p:spPr>
          <a:xfrm>
            <a:off x="899593" y="2636912"/>
            <a:ext cx="1637456" cy="157904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8" name="Rectangle 7"/>
          <p:cNvSpPr/>
          <p:nvPr/>
        </p:nvSpPr>
        <p:spPr>
          <a:xfrm>
            <a:off x="28143" y="2780928"/>
            <a:ext cx="3429000" cy="1200329"/>
          </a:xfrm>
          <a:prstGeom prst="rect">
            <a:avLst/>
          </a:prstGeom>
        </p:spPr>
        <p:txBody>
          <a:bodyPr>
            <a:spAutoFit/>
          </a:bodyPr>
          <a:lstStyle/>
          <a:p>
            <a:pPr lvl="0" algn="ctr"/>
            <a:r>
              <a:rPr lang="fr-FR" b="1" dirty="0">
                <a:solidFill>
                  <a:srgbClr val="FFFFFF"/>
                </a:solidFill>
                <a:latin typeface="Futura-Bold"/>
              </a:rPr>
              <a:t>ET SI</a:t>
            </a:r>
          </a:p>
          <a:p>
            <a:pPr lvl="0" algn="ctr"/>
            <a:r>
              <a:rPr lang="fr-FR" b="1" dirty="0">
                <a:solidFill>
                  <a:srgbClr val="FFFFFF"/>
                </a:solidFill>
                <a:latin typeface="Futura-Bold"/>
              </a:rPr>
              <a:t>ON</a:t>
            </a:r>
          </a:p>
          <a:p>
            <a:pPr lvl="0" algn="ctr"/>
            <a:r>
              <a:rPr lang="fr-FR" b="1" dirty="0">
                <a:solidFill>
                  <a:srgbClr val="FFFFFF"/>
                </a:solidFill>
                <a:latin typeface="Futura-Bold"/>
              </a:rPr>
              <a:t>PARTAGEAIT</a:t>
            </a:r>
          </a:p>
          <a:p>
            <a:pPr lvl="0" algn="ctr"/>
            <a:r>
              <a:rPr lang="fr-FR" b="1" dirty="0">
                <a:solidFill>
                  <a:srgbClr val="FFFFFF"/>
                </a:solidFill>
                <a:latin typeface="Futura-Bold"/>
              </a:rPr>
              <a:t>?</a:t>
            </a:r>
          </a:p>
        </p:txBody>
      </p:sp>
      <p:sp>
        <p:nvSpPr>
          <p:cNvPr id="9" name="Rectangle 8"/>
          <p:cNvSpPr/>
          <p:nvPr/>
        </p:nvSpPr>
        <p:spPr>
          <a:xfrm>
            <a:off x="-27384" y="260648"/>
            <a:ext cx="3429000" cy="1200329"/>
          </a:xfrm>
          <a:prstGeom prst="rect">
            <a:avLst/>
          </a:prstGeom>
        </p:spPr>
        <p:txBody>
          <a:bodyPr>
            <a:spAutoFit/>
          </a:bodyPr>
          <a:lstStyle/>
          <a:p>
            <a:pPr lvl="0" algn="ctr"/>
            <a:r>
              <a:rPr lang="fr-FR" sz="2400" b="1" dirty="0">
                <a:solidFill>
                  <a:srgbClr val="FFFFFF"/>
                </a:solidFill>
                <a:latin typeface="Futura-Bold"/>
              </a:rPr>
              <a:t>Le réseau</a:t>
            </a:r>
          </a:p>
          <a:p>
            <a:pPr lvl="0" algn="ctr"/>
            <a:r>
              <a:rPr lang="fr-FR" sz="2400" b="1" dirty="0">
                <a:solidFill>
                  <a:srgbClr val="FFFFFF"/>
                </a:solidFill>
                <a:latin typeface="Futura-Bold"/>
              </a:rPr>
              <a:t>des militaires </a:t>
            </a:r>
          </a:p>
          <a:p>
            <a:pPr lvl="0" algn="ctr"/>
            <a:r>
              <a:rPr lang="fr-FR" sz="2400" b="1" dirty="0">
                <a:solidFill>
                  <a:srgbClr val="FFFFFF"/>
                </a:solidFill>
                <a:latin typeface="Futura-Bold"/>
              </a:rPr>
              <a:t>entrepreneurs</a:t>
            </a:r>
          </a:p>
        </p:txBody>
      </p:sp>
      <p:sp>
        <p:nvSpPr>
          <p:cNvPr id="2" name="Rectangle 1">
            <a:extLst>
              <a:ext uri="{FF2B5EF4-FFF2-40B4-BE49-F238E27FC236}">
                <a16:creationId xmlns:a16="http://schemas.microsoft.com/office/drawing/2014/main" id="{1DDB9C54-3210-40E6-842B-455AB3C9BADA}"/>
              </a:ext>
            </a:extLst>
          </p:cNvPr>
          <p:cNvSpPr/>
          <p:nvPr/>
        </p:nvSpPr>
        <p:spPr>
          <a:xfrm>
            <a:off x="4139952" y="328002"/>
            <a:ext cx="4572000" cy="6555641"/>
          </a:xfrm>
          <a:prstGeom prst="rect">
            <a:avLst/>
          </a:prstGeom>
        </p:spPr>
        <p:txBody>
          <a:bodyPr>
            <a:spAutoFit/>
          </a:bodyPr>
          <a:lstStyle/>
          <a:p>
            <a:r>
              <a:rPr lang="fr-FR" sz="2400" b="1"/>
              <a:t>Gouvernance 2022 </a:t>
            </a:r>
          </a:p>
          <a:p>
            <a:endParaRPr lang="fr-FR" b="1"/>
          </a:p>
          <a:p>
            <a:r>
              <a:rPr lang="fr-FR" b="1"/>
              <a:t>Désignation </a:t>
            </a:r>
            <a:r>
              <a:rPr lang="fr-FR" b="1" dirty="0"/>
              <a:t>des membres du </a:t>
            </a:r>
            <a:r>
              <a:rPr lang="fr-FR" b="1"/>
              <a:t>bureau 2022</a:t>
            </a:r>
            <a:endParaRPr lang="fr-FR" b="1" dirty="0"/>
          </a:p>
          <a:p>
            <a:pPr algn="just">
              <a:spcAft>
                <a:spcPts val="0"/>
              </a:spcAft>
            </a:pPr>
            <a:endParaRPr lang="fr-FR" dirty="0">
              <a:solidFill>
                <a:srgbClr val="000000"/>
              </a:solidFill>
              <a:latin typeface="Calibri" panose="020F0502020204030204" pitchFamily="34" charset="0"/>
              <a:ea typeface="Calibri" panose="020F0502020204030204" pitchFamily="34" charset="0"/>
            </a:endParaRPr>
          </a:p>
          <a:p>
            <a:pPr algn="just">
              <a:spcAft>
                <a:spcPts val="0"/>
              </a:spcAft>
            </a:pPr>
            <a:r>
              <a:rPr lang="fr-FR" dirty="0">
                <a:solidFill>
                  <a:srgbClr val="000000"/>
                </a:solidFill>
                <a:latin typeface="Calibri" panose="020F0502020204030204" pitchFamily="34" charset="0"/>
                <a:ea typeface="Calibri" panose="020F0502020204030204" pitchFamily="34" charset="0"/>
              </a:rPr>
              <a:t>Président</a:t>
            </a:r>
            <a:r>
              <a:rPr lang="fr-FR">
                <a:solidFill>
                  <a:srgbClr val="000000"/>
                </a:solidFill>
                <a:latin typeface="Calibri" panose="020F0502020204030204" pitchFamily="34" charset="0"/>
                <a:ea typeface="Calibri" panose="020F0502020204030204" pitchFamily="34" charset="0"/>
              </a:rPr>
              <a:t> : </a:t>
            </a:r>
            <a:r>
              <a:rPr lang="fr-FR">
                <a:solidFill>
                  <a:srgbClr val="FF0000"/>
                </a:solidFill>
                <a:latin typeface="Calibri" panose="020F0502020204030204" pitchFamily="34" charset="0"/>
                <a:ea typeface="Calibri" panose="020F0502020204030204" pitchFamily="34" charset="0"/>
              </a:rPr>
              <a:t>à élire (fin de mandat 2021) suite à fin de fonction à sa demande de Jacques Hogard fin 2021 – intérim assuré par SG </a:t>
            </a:r>
            <a:endParaRPr lang="fr-FR" dirty="0">
              <a:solidFill>
                <a:srgbClr val="FF0000"/>
              </a:solidFill>
              <a:latin typeface="Calibri" panose="020F0502020204030204" pitchFamily="34" charset="0"/>
              <a:ea typeface="Calibri" panose="020F0502020204030204" pitchFamily="34" charset="0"/>
            </a:endParaRPr>
          </a:p>
          <a:p>
            <a:pPr algn="just">
              <a:spcAft>
                <a:spcPts val="0"/>
              </a:spcAft>
            </a:pPr>
            <a:endParaRPr lang="fr-FR" dirty="0">
              <a:solidFill>
                <a:srgbClr val="000000"/>
              </a:solidFill>
              <a:latin typeface="Calibri" panose="020F0502020204030204" pitchFamily="34" charset="0"/>
              <a:ea typeface="Calibri" panose="020F0502020204030204" pitchFamily="34" charset="0"/>
            </a:endParaRPr>
          </a:p>
          <a:p>
            <a:pPr algn="just">
              <a:spcAft>
                <a:spcPts val="0"/>
              </a:spcAft>
            </a:pPr>
            <a:r>
              <a:rPr lang="fr-FR" dirty="0">
                <a:solidFill>
                  <a:srgbClr val="000000"/>
                </a:solidFill>
                <a:latin typeface="Calibri" panose="020F0502020204030204" pitchFamily="34" charset="0"/>
                <a:ea typeface="Calibri" panose="020F0502020204030204" pitchFamily="34" charset="0"/>
              </a:rPr>
              <a:t>Vice-présidents</a:t>
            </a:r>
            <a:r>
              <a:rPr lang="fr-FR">
                <a:solidFill>
                  <a:srgbClr val="000000"/>
                </a:solidFill>
                <a:latin typeface="Calibri" panose="020F0502020204030204" pitchFamily="34" charset="0"/>
                <a:ea typeface="Calibri" panose="020F0502020204030204" pitchFamily="34" charset="0"/>
              </a:rPr>
              <a:t> : </a:t>
            </a:r>
            <a:r>
              <a:rPr lang="fr-FR">
                <a:solidFill>
                  <a:srgbClr val="FF0000"/>
                </a:solidFill>
                <a:latin typeface="Calibri" panose="020F0502020204030204" pitchFamily="34" charset="0"/>
                <a:ea typeface="Calibri" panose="020F0502020204030204" pitchFamily="34" charset="0"/>
              </a:rPr>
              <a:t>à confirmer</a:t>
            </a:r>
            <a:endParaRPr lang="fr-FR" dirty="0">
              <a:solidFill>
                <a:srgbClr val="FF0000"/>
              </a:solidFill>
              <a:latin typeface="Calibri" panose="020F0502020204030204" pitchFamily="34" charset="0"/>
              <a:ea typeface="Calibri" panose="020F0502020204030204" pitchFamily="34" charset="0"/>
            </a:endParaRPr>
          </a:p>
          <a:p>
            <a:pPr marL="342900" lvl="0" indent="-342900" algn="just">
              <a:spcAft>
                <a:spcPts val="0"/>
              </a:spcAft>
              <a:buFont typeface="Calibri" panose="020F0502020204030204" pitchFamily="34" charset="0"/>
              <a:buChar char="-"/>
            </a:pPr>
            <a:r>
              <a:rPr lang="fr-FR" dirty="0">
                <a:solidFill>
                  <a:srgbClr val="000000"/>
                </a:solidFill>
                <a:latin typeface="Calibri" panose="020F0502020204030204" pitchFamily="34" charset="0"/>
                <a:ea typeface="Calibri" panose="020F0502020204030204" pitchFamily="34" charset="0"/>
              </a:rPr>
              <a:t>Guillaume d’Arcimoles</a:t>
            </a:r>
            <a:endParaRPr lang="fr-FR" dirty="0">
              <a:latin typeface="Calibri" panose="020F0502020204030204" pitchFamily="34" charset="0"/>
              <a:ea typeface="Calibri" panose="020F0502020204030204" pitchFamily="34" charset="0"/>
            </a:endParaRPr>
          </a:p>
          <a:p>
            <a:pPr marL="342900" lvl="0" indent="-342900" algn="just">
              <a:spcAft>
                <a:spcPts val="0"/>
              </a:spcAft>
              <a:buFont typeface="Calibri" panose="020F0502020204030204" pitchFamily="34" charset="0"/>
              <a:buChar char="-"/>
            </a:pPr>
            <a:r>
              <a:rPr lang="fr-FR" dirty="0">
                <a:solidFill>
                  <a:srgbClr val="000000"/>
                </a:solidFill>
                <a:latin typeface="Calibri" panose="020F0502020204030204" pitchFamily="34" charset="0"/>
                <a:ea typeface="Calibri" panose="020F0502020204030204" pitchFamily="34" charset="0"/>
              </a:rPr>
              <a:t>Christophe Peuchaud</a:t>
            </a:r>
            <a:endParaRPr lang="fr-FR" dirty="0">
              <a:latin typeface="Calibri" panose="020F0502020204030204" pitchFamily="34" charset="0"/>
              <a:ea typeface="Calibri" panose="020F0502020204030204" pitchFamily="34" charset="0"/>
            </a:endParaRPr>
          </a:p>
          <a:p>
            <a:pPr marL="342900" lvl="0" indent="-342900" algn="just">
              <a:spcAft>
                <a:spcPts val="0"/>
              </a:spcAft>
              <a:buFont typeface="Calibri" panose="020F0502020204030204" pitchFamily="34" charset="0"/>
              <a:buChar char="-"/>
            </a:pPr>
            <a:r>
              <a:rPr lang="fr-FR" dirty="0">
                <a:latin typeface="Calibri" panose="020F0502020204030204" pitchFamily="34" charset="0"/>
                <a:ea typeface="Calibri" panose="020F0502020204030204" pitchFamily="34" charset="0"/>
              </a:rPr>
              <a:t>Pierre Bredeau</a:t>
            </a:r>
          </a:p>
          <a:p>
            <a:pPr algn="just">
              <a:spcAft>
                <a:spcPts val="0"/>
              </a:spcAft>
            </a:pPr>
            <a:endParaRPr lang="fr-FR" dirty="0">
              <a:solidFill>
                <a:srgbClr val="000000"/>
              </a:solidFill>
              <a:latin typeface="Calibri" panose="020F0502020204030204" pitchFamily="34" charset="0"/>
              <a:ea typeface="Calibri" panose="020F0502020204030204" pitchFamily="34" charset="0"/>
            </a:endParaRPr>
          </a:p>
          <a:p>
            <a:pPr algn="just">
              <a:spcAft>
                <a:spcPts val="0"/>
              </a:spcAft>
            </a:pPr>
            <a:r>
              <a:rPr lang="fr-FR" dirty="0">
                <a:solidFill>
                  <a:srgbClr val="000000"/>
                </a:solidFill>
                <a:latin typeface="Calibri" panose="020F0502020204030204" pitchFamily="34" charset="0"/>
                <a:ea typeface="Calibri" panose="020F0502020204030204" pitchFamily="34" charset="0"/>
              </a:rPr>
              <a:t>Secrétaire général</a:t>
            </a:r>
            <a:r>
              <a:rPr lang="fr-FR">
                <a:solidFill>
                  <a:srgbClr val="000000"/>
                </a:solidFill>
                <a:latin typeface="Calibri" panose="020F0502020204030204" pitchFamily="34" charset="0"/>
                <a:ea typeface="Calibri" panose="020F0502020204030204" pitchFamily="34" charset="0"/>
              </a:rPr>
              <a:t> : </a:t>
            </a:r>
            <a:r>
              <a:rPr lang="fr-FR">
                <a:solidFill>
                  <a:srgbClr val="FF0000"/>
                </a:solidFill>
                <a:latin typeface="Calibri" panose="020F0502020204030204" pitchFamily="34" charset="0"/>
                <a:ea typeface="Calibri" panose="020F0502020204030204" pitchFamily="34" charset="0"/>
              </a:rPr>
              <a:t>relève demandée -</a:t>
            </a:r>
            <a:r>
              <a:rPr lang="fr-FR">
                <a:solidFill>
                  <a:srgbClr val="000000"/>
                </a:solidFill>
                <a:latin typeface="Calibri" panose="020F0502020204030204" pitchFamily="34" charset="0"/>
                <a:ea typeface="Calibri" panose="020F0502020204030204" pitchFamily="34" charset="0"/>
              </a:rPr>
              <a:t> </a:t>
            </a:r>
            <a:r>
              <a:rPr lang="fr-FR">
                <a:solidFill>
                  <a:srgbClr val="FF0000"/>
                </a:solidFill>
                <a:latin typeface="Calibri" panose="020F0502020204030204" pitchFamily="34" charset="0"/>
                <a:ea typeface="Calibri" panose="020F0502020204030204" pitchFamily="34" charset="0"/>
              </a:rPr>
              <a:t>à trouver</a:t>
            </a:r>
            <a:endParaRPr lang="fr-FR" dirty="0">
              <a:solidFill>
                <a:srgbClr val="FF0000"/>
              </a:solidFill>
              <a:latin typeface="Calibri" panose="020F0502020204030204" pitchFamily="34" charset="0"/>
              <a:ea typeface="Calibri" panose="020F0502020204030204" pitchFamily="34" charset="0"/>
            </a:endParaRPr>
          </a:p>
          <a:p>
            <a:pPr algn="just">
              <a:spcAft>
                <a:spcPts val="0"/>
              </a:spcAft>
            </a:pPr>
            <a:endParaRPr lang="fr-FR" dirty="0">
              <a:solidFill>
                <a:srgbClr val="000000"/>
              </a:solidFill>
              <a:latin typeface="Calibri" panose="020F0502020204030204" pitchFamily="34" charset="0"/>
              <a:ea typeface="Calibri" panose="020F0502020204030204" pitchFamily="34" charset="0"/>
            </a:endParaRPr>
          </a:p>
          <a:p>
            <a:pPr algn="just">
              <a:spcAft>
                <a:spcPts val="0"/>
              </a:spcAft>
            </a:pPr>
            <a:r>
              <a:rPr lang="fr-FR" dirty="0">
                <a:solidFill>
                  <a:srgbClr val="000000"/>
                </a:solidFill>
                <a:latin typeface="Calibri" panose="020F0502020204030204" pitchFamily="34" charset="0"/>
                <a:ea typeface="Calibri" panose="020F0502020204030204" pitchFamily="34" charset="0"/>
              </a:rPr>
              <a:t>Secrétaire général adjoint : </a:t>
            </a:r>
            <a:r>
              <a:rPr lang="fr-FR">
                <a:solidFill>
                  <a:srgbClr val="FF0000"/>
                </a:solidFill>
                <a:latin typeface="Calibri" panose="020F0502020204030204" pitchFamily="34" charset="0"/>
                <a:ea typeface="Calibri" panose="020F0502020204030204" pitchFamily="34" charset="0"/>
              </a:rPr>
              <a:t>Hélène Hauviller, à confirmer</a:t>
            </a:r>
            <a:endParaRPr lang="fr-FR" dirty="0">
              <a:solidFill>
                <a:srgbClr val="FF0000"/>
              </a:solidFill>
              <a:latin typeface="Calibri" panose="020F0502020204030204" pitchFamily="34" charset="0"/>
              <a:ea typeface="Calibri" panose="020F0502020204030204" pitchFamily="34" charset="0"/>
            </a:endParaRPr>
          </a:p>
          <a:p>
            <a:pPr algn="just">
              <a:spcAft>
                <a:spcPts val="0"/>
              </a:spcAft>
            </a:pPr>
            <a:endParaRPr lang="fr-FR" dirty="0">
              <a:solidFill>
                <a:srgbClr val="000000"/>
              </a:solidFill>
              <a:latin typeface="Calibri" panose="020F0502020204030204" pitchFamily="34" charset="0"/>
              <a:ea typeface="Calibri" panose="020F0502020204030204" pitchFamily="34" charset="0"/>
            </a:endParaRPr>
          </a:p>
          <a:p>
            <a:pPr algn="just">
              <a:spcAft>
                <a:spcPts val="0"/>
              </a:spcAft>
            </a:pPr>
            <a:r>
              <a:rPr lang="fr-FR" dirty="0">
                <a:solidFill>
                  <a:srgbClr val="000000"/>
                </a:solidFill>
                <a:latin typeface="Calibri" panose="020F0502020204030204" pitchFamily="34" charset="0"/>
                <a:ea typeface="Calibri" panose="020F0502020204030204" pitchFamily="34" charset="0"/>
              </a:rPr>
              <a:t>Trésorier : </a:t>
            </a:r>
            <a:r>
              <a:rPr lang="fr-FR">
                <a:solidFill>
                  <a:srgbClr val="FF0000"/>
                </a:solidFill>
                <a:latin typeface="Calibri" panose="020F0502020204030204" pitchFamily="34" charset="0"/>
                <a:ea typeface="Calibri" panose="020F0502020204030204" pitchFamily="34" charset="0"/>
              </a:rPr>
              <a:t>Marc Delaunay, à confirmer</a:t>
            </a:r>
            <a:endParaRPr lang="fr-FR" dirty="0">
              <a:solidFill>
                <a:srgbClr val="FF0000"/>
              </a:solidFill>
              <a:latin typeface="Calibri" panose="020F0502020204030204" pitchFamily="34" charset="0"/>
              <a:ea typeface="Calibri" panose="020F0502020204030204" pitchFamily="34" charset="0"/>
            </a:endParaRPr>
          </a:p>
          <a:p>
            <a:pPr algn="just">
              <a:spcAft>
                <a:spcPts val="0"/>
              </a:spcAft>
            </a:pPr>
            <a:endParaRPr lang="fr-FR" dirty="0">
              <a:latin typeface="Calibri" panose="020F0502020204030204" pitchFamily="34" charset="0"/>
              <a:ea typeface="Calibri" panose="020F0502020204030204" pitchFamily="34" charset="0"/>
            </a:endParaRPr>
          </a:p>
          <a:p>
            <a:pPr algn="just">
              <a:spcAft>
                <a:spcPts val="0"/>
              </a:spcAft>
            </a:pPr>
            <a:r>
              <a:rPr lang="fr-FR" dirty="0">
                <a:latin typeface="Calibri" panose="020F0502020204030204" pitchFamily="34" charset="0"/>
                <a:ea typeface="Calibri" panose="020F0502020204030204" pitchFamily="34" charset="0"/>
              </a:rPr>
              <a:t>Webmaster : </a:t>
            </a:r>
            <a:r>
              <a:rPr lang="fr-FR">
                <a:solidFill>
                  <a:srgbClr val="FF0000"/>
                </a:solidFill>
                <a:latin typeface="Calibri" panose="020F0502020204030204" pitchFamily="34" charset="0"/>
                <a:ea typeface="Calibri" panose="020F0502020204030204" pitchFamily="34" charset="0"/>
              </a:rPr>
              <a:t>Geoffroy Perdu, à confirmer</a:t>
            </a:r>
            <a:endParaRPr lang="fr-FR" dirty="0">
              <a:solidFill>
                <a:srgbClr val="FF0000"/>
              </a:solidFill>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2532200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D33A276-8DFD-49FA-B804-F5F63DB22880}"/>
              </a:ext>
            </a:extLst>
          </p:cNvPr>
          <p:cNvPicPr>
            <a:picLocks noChangeAspect="1"/>
          </p:cNvPicPr>
          <p:nvPr/>
        </p:nvPicPr>
        <p:blipFill>
          <a:blip r:embed="rId2"/>
          <a:stretch>
            <a:fillRect/>
          </a:stretch>
        </p:blipFill>
        <p:spPr>
          <a:xfrm>
            <a:off x="70325" y="158470"/>
            <a:ext cx="3331291" cy="6535932"/>
          </a:xfrm>
          <a:prstGeom prst="rect">
            <a:avLst/>
          </a:prstGeom>
        </p:spPr>
      </p:pic>
      <p:pic>
        <p:nvPicPr>
          <p:cNvPr id="5" name="Image 4">
            <a:extLst>
              <a:ext uri="{FF2B5EF4-FFF2-40B4-BE49-F238E27FC236}">
                <a16:creationId xmlns:a16="http://schemas.microsoft.com/office/drawing/2014/main" id="{945BAD27-6B19-41D4-84E1-8623EBE52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02" y="5535912"/>
            <a:ext cx="3222104" cy="960800"/>
          </a:xfrm>
          <a:prstGeom prst="rect">
            <a:avLst/>
          </a:prstGeom>
        </p:spPr>
      </p:pic>
      <p:sp>
        <p:nvSpPr>
          <p:cNvPr id="7" name="Rectangle : coins arrondis 13">
            <a:extLst>
              <a:ext uri="{FF2B5EF4-FFF2-40B4-BE49-F238E27FC236}">
                <a16:creationId xmlns:a16="http://schemas.microsoft.com/office/drawing/2014/main" id="{00C68F30-B20F-4E41-A322-AF24CD73DC4F}"/>
              </a:ext>
            </a:extLst>
          </p:cNvPr>
          <p:cNvSpPr/>
          <p:nvPr/>
        </p:nvSpPr>
        <p:spPr>
          <a:xfrm>
            <a:off x="899593" y="2636912"/>
            <a:ext cx="1637456" cy="157904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8" name="Rectangle 7"/>
          <p:cNvSpPr/>
          <p:nvPr/>
        </p:nvSpPr>
        <p:spPr>
          <a:xfrm>
            <a:off x="28143" y="2780928"/>
            <a:ext cx="3429000" cy="1200329"/>
          </a:xfrm>
          <a:prstGeom prst="rect">
            <a:avLst/>
          </a:prstGeom>
        </p:spPr>
        <p:txBody>
          <a:bodyPr>
            <a:spAutoFit/>
          </a:bodyPr>
          <a:lstStyle/>
          <a:p>
            <a:pPr lvl="0" algn="ctr"/>
            <a:r>
              <a:rPr lang="fr-FR" b="1" dirty="0">
                <a:solidFill>
                  <a:srgbClr val="FFFFFF"/>
                </a:solidFill>
                <a:latin typeface="Futura-Bold"/>
              </a:rPr>
              <a:t>ET SI</a:t>
            </a:r>
          </a:p>
          <a:p>
            <a:pPr lvl="0" algn="ctr"/>
            <a:r>
              <a:rPr lang="fr-FR" b="1" dirty="0">
                <a:solidFill>
                  <a:srgbClr val="FFFFFF"/>
                </a:solidFill>
                <a:latin typeface="Futura-Bold"/>
              </a:rPr>
              <a:t>ON</a:t>
            </a:r>
          </a:p>
          <a:p>
            <a:pPr lvl="0" algn="ctr"/>
            <a:r>
              <a:rPr lang="fr-FR" b="1" dirty="0">
                <a:solidFill>
                  <a:srgbClr val="FFFFFF"/>
                </a:solidFill>
                <a:latin typeface="Futura-Bold"/>
              </a:rPr>
              <a:t>PARTAGEAIT</a:t>
            </a:r>
          </a:p>
          <a:p>
            <a:pPr lvl="0" algn="ctr"/>
            <a:r>
              <a:rPr lang="fr-FR" b="1" dirty="0">
                <a:solidFill>
                  <a:srgbClr val="FFFFFF"/>
                </a:solidFill>
                <a:latin typeface="Futura-Bold"/>
              </a:rPr>
              <a:t>?</a:t>
            </a:r>
          </a:p>
        </p:txBody>
      </p:sp>
      <p:sp>
        <p:nvSpPr>
          <p:cNvPr id="9" name="Rectangle 8"/>
          <p:cNvSpPr/>
          <p:nvPr/>
        </p:nvSpPr>
        <p:spPr>
          <a:xfrm>
            <a:off x="-27384" y="260648"/>
            <a:ext cx="3429000" cy="1200329"/>
          </a:xfrm>
          <a:prstGeom prst="rect">
            <a:avLst/>
          </a:prstGeom>
        </p:spPr>
        <p:txBody>
          <a:bodyPr>
            <a:spAutoFit/>
          </a:bodyPr>
          <a:lstStyle/>
          <a:p>
            <a:pPr lvl="0" algn="ctr"/>
            <a:r>
              <a:rPr lang="fr-FR" sz="2400" b="1" dirty="0">
                <a:solidFill>
                  <a:srgbClr val="FFFFFF"/>
                </a:solidFill>
                <a:latin typeface="Futura-Bold"/>
              </a:rPr>
              <a:t>Le réseau</a:t>
            </a:r>
          </a:p>
          <a:p>
            <a:pPr lvl="0" algn="ctr"/>
            <a:r>
              <a:rPr lang="fr-FR" sz="2400" b="1" dirty="0">
                <a:solidFill>
                  <a:srgbClr val="FFFFFF"/>
                </a:solidFill>
                <a:latin typeface="Futura-Bold"/>
              </a:rPr>
              <a:t>des militaires </a:t>
            </a:r>
          </a:p>
          <a:p>
            <a:pPr lvl="0" algn="ctr"/>
            <a:r>
              <a:rPr lang="fr-FR" sz="2400" b="1" dirty="0">
                <a:solidFill>
                  <a:srgbClr val="FFFFFF"/>
                </a:solidFill>
                <a:latin typeface="Futura-Bold"/>
              </a:rPr>
              <a:t>entrepreneurs</a:t>
            </a:r>
          </a:p>
        </p:txBody>
      </p:sp>
      <p:sp>
        <p:nvSpPr>
          <p:cNvPr id="2" name="Rectangle 1">
            <a:extLst>
              <a:ext uri="{FF2B5EF4-FFF2-40B4-BE49-F238E27FC236}">
                <a16:creationId xmlns:a16="http://schemas.microsoft.com/office/drawing/2014/main" id="{DCD81AE3-0E4D-448B-AB9B-F72D92AC068E}"/>
              </a:ext>
            </a:extLst>
          </p:cNvPr>
          <p:cNvSpPr/>
          <p:nvPr/>
        </p:nvSpPr>
        <p:spPr>
          <a:xfrm>
            <a:off x="3499325" y="299315"/>
            <a:ext cx="5393155" cy="5909310"/>
          </a:xfrm>
          <a:prstGeom prst="rect">
            <a:avLst/>
          </a:prstGeom>
        </p:spPr>
        <p:txBody>
          <a:bodyPr wrap="square">
            <a:spAutoFit/>
          </a:bodyPr>
          <a:lstStyle/>
          <a:p>
            <a:r>
              <a:rPr lang="fr-FR" b="1"/>
              <a:t>Confirmation des </a:t>
            </a:r>
            <a:r>
              <a:rPr lang="fr-FR" b="1" dirty="0"/>
              <a:t>membres d’honneur du comité d’éthique et de rayonnement</a:t>
            </a:r>
          </a:p>
          <a:p>
            <a:endParaRPr lang="fr-FR" b="1" dirty="0"/>
          </a:p>
          <a:p>
            <a:pPr marL="342900" lvl="0" indent="-342900" algn="just">
              <a:spcAft>
                <a:spcPts val="0"/>
              </a:spcAft>
              <a:buFont typeface="Wingdings" panose="05000000000000000000" pitchFamily="2" charset="2"/>
              <a:buChar char=""/>
            </a:pPr>
            <a:r>
              <a:rPr lang="fr-FR" b="1">
                <a:ea typeface="Times New Roman" panose="02020603050405020304" pitchFamily="18" charset="0"/>
              </a:rPr>
              <a:t>Caroline </a:t>
            </a:r>
            <a:r>
              <a:rPr lang="fr-FR" b="1" dirty="0">
                <a:ea typeface="Times New Roman" panose="02020603050405020304" pitchFamily="18" charset="0"/>
              </a:rPr>
              <a:t>Ruellan </a:t>
            </a:r>
            <a:r>
              <a:rPr lang="fr-FR" dirty="0">
                <a:ea typeface="Times New Roman" panose="02020603050405020304" pitchFamily="18" charset="0"/>
              </a:rPr>
              <a:t>(présidente de SONJ et du cercle des administrateurs)</a:t>
            </a:r>
            <a:endParaRPr lang="fr-FR" sz="16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dirty="0">
                <a:ea typeface="Times New Roman" panose="02020603050405020304" pitchFamily="18" charset="0"/>
              </a:rPr>
              <a:t>Sophie </a:t>
            </a:r>
            <a:r>
              <a:rPr lang="fr-FR" dirty="0" err="1">
                <a:ea typeface="Times New Roman" panose="02020603050405020304" pitchFamily="18" charset="0"/>
              </a:rPr>
              <a:t>Huberson</a:t>
            </a:r>
            <a:r>
              <a:rPr lang="fr-FR" dirty="0">
                <a:ea typeface="Times New Roman" panose="02020603050405020304" pitchFamily="18" charset="0"/>
              </a:rPr>
              <a:t> (délégué général du SNELAC)</a:t>
            </a:r>
            <a:endParaRPr lang="fr-FR" sz="16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u="sng" dirty="0">
                <a:ea typeface="Times New Roman" panose="02020603050405020304" pitchFamily="18" charset="0"/>
              </a:rPr>
              <a:t>Anne Sophie de la Bigne </a:t>
            </a:r>
            <a:r>
              <a:rPr lang="fr-FR" dirty="0">
                <a:ea typeface="Times New Roman" panose="02020603050405020304" pitchFamily="18" charset="0"/>
              </a:rPr>
              <a:t>(vice-présidente AIRBUS Group et membre du Conseil de surveillance de Michelin)</a:t>
            </a:r>
            <a:endParaRPr lang="fr-FR" sz="16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b="1" dirty="0">
                <a:ea typeface="Times New Roman" panose="02020603050405020304" pitchFamily="18" charset="0"/>
              </a:rPr>
              <a:t>Pierre de Villiers </a:t>
            </a:r>
            <a:r>
              <a:rPr lang="fr-FR" dirty="0">
                <a:ea typeface="Times New Roman" panose="02020603050405020304" pitchFamily="18" charset="0"/>
              </a:rPr>
              <a:t>(GA (2s), ancien CEMA, président de Pierre de </a:t>
            </a:r>
            <a:r>
              <a:rPr lang="fr-FR" dirty="0" err="1">
                <a:ea typeface="Times New Roman" panose="02020603050405020304" pitchFamily="18" charset="0"/>
              </a:rPr>
              <a:t>VillIers</a:t>
            </a:r>
            <a:r>
              <a:rPr lang="fr-FR" dirty="0">
                <a:ea typeface="Times New Roman" panose="02020603050405020304" pitchFamily="18" charset="0"/>
              </a:rPr>
              <a:t> conseil, Senior Advisor au Boston Consulting Group)</a:t>
            </a:r>
            <a:endParaRPr lang="fr-FR" sz="16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b="1">
                <a:ea typeface="Times New Roman" panose="02020603050405020304" pitchFamily="18" charset="0"/>
              </a:rPr>
              <a:t>Stéphane </a:t>
            </a:r>
            <a:r>
              <a:rPr lang="fr-FR" b="1" dirty="0">
                <a:ea typeface="Times New Roman" panose="02020603050405020304" pitchFamily="18" charset="0"/>
              </a:rPr>
              <a:t>Imbert</a:t>
            </a:r>
            <a:r>
              <a:rPr lang="fr-FR" dirty="0">
                <a:ea typeface="Times New Roman" panose="02020603050405020304" pitchFamily="18" charset="0"/>
              </a:rPr>
              <a:t>, président-fondateur de </a:t>
            </a:r>
            <a:r>
              <a:rPr lang="fr-FR" dirty="0" err="1">
                <a:ea typeface="Times New Roman" panose="02020603050405020304" pitchFamily="18" charset="0"/>
              </a:rPr>
              <a:t>Skybirdsview</a:t>
            </a:r>
            <a:r>
              <a:rPr lang="fr-FR" dirty="0">
                <a:ea typeface="Times New Roman" panose="02020603050405020304" pitchFamily="18" charset="0"/>
              </a:rPr>
              <a:t> et </a:t>
            </a:r>
            <a:r>
              <a:rPr lang="fr-FR" dirty="0" err="1">
                <a:ea typeface="Times New Roman" panose="02020603050405020304" pitchFamily="18" charset="0"/>
              </a:rPr>
              <a:t>Hinov</a:t>
            </a:r>
            <a:endParaRPr lang="fr-FR" sz="16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b="1" dirty="0">
                <a:ea typeface="Times New Roman" panose="02020603050405020304" pitchFamily="18" charset="0"/>
              </a:rPr>
              <a:t>Fabrice </a:t>
            </a:r>
            <a:r>
              <a:rPr lang="fr-FR" b="1" dirty="0" err="1">
                <a:ea typeface="Times New Roman" panose="02020603050405020304" pitchFamily="18" charset="0"/>
              </a:rPr>
              <a:t>Cavaretta</a:t>
            </a:r>
            <a:r>
              <a:rPr lang="fr-FR" dirty="0">
                <a:ea typeface="Times New Roman" panose="02020603050405020304" pitchFamily="18" charset="0"/>
              </a:rPr>
              <a:t>, Professeur de Leadership &amp;, Entrepreneuriat, ESSEC</a:t>
            </a:r>
            <a:endParaRPr lang="fr-FR" sz="1600" dirty="0">
              <a:ea typeface="Times New Roman" panose="02020603050405020304" pitchFamily="18" charset="0"/>
            </a:endParaRPr>
          </a:p>
          <a:p>
            <a:pPr algn="just">
              <a:spcAft>
                <a:spcPts val="0"/>
              </a:spcAft>
            </a:pPr>
            <a:r>
              <a:rPr lang="fr-FR" b="1" i="1" dirty="0">
                <a:ea typeface="Times New Roman" panose="02020603050405020304" pitchFamily="18" charset="0"/>
              </a:rPr>
              <a:t> </a:t>
            </a:r>
            <a:endParaRPr lang="fr-FR" sz="1600" dirty="0">
              <a:ea typeface="Times New Roman" panose="02020603050405020304" pitchFamily="18" charset="0"/>
            </a:endParaRPr>
          </a:p>
          <a:p>
            <a:pPr algn="just">
              <a:spcAft>
                <a:spcPts val="0"/>
              </a:spcAft>
            </a:pPr>
            <a:r>
              <a:rPr lang="fr-FR" b="1" i="1" dirty="0">
                <a:solidFill>
                  <a:srgbClr val="FF0000"/>
                </a:solidFill>
                <a:ea typeface="Times New Roman" panose="02020603050405020304" pitchFamily="18" charset="0"/>
              </a:rPr>
              <a:t>La question est posée (sous forme de vote) du </a:t>
            </a:r>
            <a:r>
              <a:rPr lang="fr-FR" b="1" i="1">
                <a:solidFill>
                  <a:srgbClr val="FF0000"/>
                </a:solidFill>
                <a:ea typeface="Times New Roman" panose="02020603050405020304" pitchFamily="18" charset="0"/>
              </a:rPr>
              <a:t>maintien de S. Huberson au </a:t>
            </a:r>
            <a:r>
              <a:rPr lang="fr-FR" b="1" i="1" dirty="0">
                <a:solidFill>
                  <a:srgbClr val="FF0000"/>
                </a:solidFill>
                <a:ea typeface="Times New Roman" panose="02020603050405020304" pitchFamily="18" charset="0"/>
              </a:rPr>
              <a:t>sein </a:t>
            </a:r>
            <a:r>
              <a:rPr lang="fr-FR" b="1" i="1">
                <a:solidFill>
                  <a:srgbClr val="FF0000"/>
                </a:solidFill>
                <a:ea typeface="Times New Roman" panose="02020603050405020304" pitchFamily="18" charset="0"/>
              </a:rPr>
              <a:t>du comité et de l’entrée d’une autre personnalité </a:t>
            </a:r>
            <a:endParaRPr lang="fr-FR" sz="1600" dirty="0">
              <a:ea typeface="Times New Roman" panose="02020603050405020304" pitchFamily="18" charset="0"/>
            </a:endParaRPr>
          </a:p>
          <a:p>
            <a:endParaRPr lang="fr-FR" dirty="0"/>
          </a:p>
        </p:txBody>
      </p:sp>
    </p:spTree>
    <p:extLst>
      <p:ext uri="{BB962C8B-B14F-4D97-AF65-F5344CB8AC3E}">
        <p14:creationId xmlns:p14="http://schemas.microsoft.com/office/powerpoint/2010/main" val="4074575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D33A276-8DFD-49FA-B804-F5F63DB22880}"/>
              </a:ext>
            </a:extLst>
          </p:cNvPr>
          <p:cNvPicPr>
            <a:picLocks noChangeAspect="1"/>
          </p:cNvPicPr>
          <p:nvPr/>
        </p:nvPicPr>
        <p:blipFill>
          <a:blip r:embed="rId2"/>
          <a:stretch>
            <a:fillRect/>
          </a:stretch>
        </p:blipFill>
        <p:spPr>
          <a:xfrm>
            <a:off x="70325" y="158470"/>
            <a:ext cx="3331291" cy="6535932"/>
          </a:xfrm>
          <a:prstGeom prst="rect">
            <a:avLst/>
          </a:prstGeom>
        </p:spPr>
      </p:pic>
      <p:pic>
        <p:nvPicPr>
          <p:cNvPr id="5" name="Image 4">
            <a:extLst>
              <a:ext uri="{FF2B5EF4-FFF2-40B4-BE49-F238E27FC236}">
                <a16:creationId xmlns:a16="http://schemas.microsoft.com/office/drawing/2014/main" id="{945BAD27-6B19-41D4-84E1-8623EBE52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02" y="5535912"/>
            <a:ext cx="3222104" cy="960800"/>
          </a:xfrm>
          <a:prstGeom prst="rect">
            <a:avLst/>
          </a:prstGeom>
        </p:spPr>
      </p:pic>
      <p:sp>
        <p:nvSpPr>
          <p:cNvPr id="7" name="Rectangle : coins arrondis 13">
            <a:extLst>
              <a:ext uri="{FF2B5EF4-FFF2-40B4-BE49-F238E27FC236}">
                <a16:creationId xmlns:a16="http://schemas.microsoft.com/office/drawing/2014/main" id="{00C68F30-B20F-4E41-A322-AF24CD73DC4F}"/>
              </a:ext>
            </a:extLst>
          </p:cNvPr>
          <p:cNvSpPr/>
          <p:nvPr/>
        </p:nvSpPr>
        <p:spPr>
          <a:xfrm>
            <a:off x="899593" y="2636912"/>
            <a:ext cx="1637456" cy="157904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8" name="Rectangle 7"/>
          <p:cNvSpPr/>
          <p:nvPr/>
        </p:nvSpPr>
        <p:spPr>
          <a:xfrm>
            <a:off x="28143" y="2780928"/>
            <a:ext cx="3429000" cy="1200329"/>
          </a:xfrm>
          <a:prstGeom prst="rect">
            <a:avLst/>
          </a:prstGeom>
        </p:spPr>
        <p:txBody>
          <a:bodyPr>
            <a:spAutoFit/>
          </a:bodyPr>
          <a:lstStyle/>
          <a:p>
            <a:pPr lvl="0" algn="ctr"/>
            <a:r>
              <a:rPr lang="fr-FR" b="1" dirty="0">
                <a:solidFill>
                  <a:srgbClr val="FFFFFF"/>
                </a:solidFill>
                <a:latin typeface="Futura-Bold"/>
              </a:rPr>
              <a:t>ET SI</a:t>
            </a:r>
          </a:p>
          <a:p>
            <a:pPr lvl="0" algn="ctr"/>
            <a:r>
              <a:rPr lang="fr-FR" b="1" dirty="0">
                <a:solidFill>
                  <a:srgbClr val="FFFFFF"/>
                </a:solidFill>
                <a:latin typeface="Futura-Bold"/>
              </a:rPr>
              <a:t>ON</a:t>
            </a:r>
          </a:p>
          <a:p>
            <a:pPr lvl="0" algn="ctr"/>
            <a:r>
              <a:rPr lang="fr-FR" b="1" dirty="0">
                <a:solidFill>
                  <a:srgbClr val="FFFFFF"/>
                </a:solidFill>
                <a:latin typeface="Futura-Bold"/>
              </a:rPr>
              <a:t>PARTAGEAIT</a:t>
            </a:r>
          </a:p>
          <a:p>
            <a:pPr lvl="0" algn="ctr"/>
            <a:r>
              <a:rPr lang="fr-FR" b="1" dirty="0">
                <a:solidFill>
                  <a:srgbClr val="FFFFFF"/>
                </a:solidFill>
                <a:latin typeface="Futura-Bold"/>
              </a:rPr>
              <a:t>?</a:t>
            </a:r>
          </a:p>
        </p:txBody>
      </p:sp>
      <p:sp>
        <p:nvSpPr>
          <p:cNvPr id="9" name="Rectangle 8"/>
          <p:cNvSpPr/>
          <p:nvPr/>
        </p:nvSpPr>
        <p:spPr>
          <a:xfrm>
            <a:off x="-27384" y="260648"/>
            <a:ext cx="3429000" cy="1200329"/>
          </a:xfrm>
          <a:prstGeom prst="rect">
            <a:avLst/>
          </a:prstGeom>
        </p:spPr>
        <p:txBody>
          <a:bodyPr>
            <a:spAutoFit/>
          </a:bodyPr>
          <a:lstStyle/>
          <a:p>
            <a:pPr lvl="0" algn="ctr"/>
            <a:r>
              <a:rPr lang="fr-FR" sz="2400" b="1" dirty="0">
                <a:solidFill>
                  <a:srgbClr val="FFFFFF"/>
                </a:solidFill>
                <a:latin typeface="Futura-Bold"/>
              </a:rPr>
              <a:t>Le réseau</a:t>
            </a:r>
          </a:p>
          <a:p>
            <a:pPr lvl="0" algn="ctr"/>
            <a:r>
              <a:rPr lang="fr-FR" sz="2400" b="1" dirty="0">
                <a:solidFill>
                  <a:srgbClr val="FFFFFF"/>
                </a:solidFill>
                <a:latin typeface="Futura-Bold"/>
              </a:rPr>
              <a:t>des militaires </a:t>
            </a:r>
          </a:p>
          <a:p>
            <a:pPr lvl="0" algn="ctr"/>
            <a:r>
              <a:rPr lang="fr-FR" sz="2400" b="1" dirty="0">
                <a:solidFill>
                  <a:srgbClr val="FFFFFF"/>
                </a:solidFill>
                <a:latin typeface="Futura-Bold"/>
              </a:rPr>
              <a:t>entrepreneurs</a:t>
            </a:r>
          </a:p>
        </p:txBody>
      </p:sp>
      <p:sp>
        <p:nvSpPr>
          <p:cNvPr id="3" name="Rectangle 2">
            <a:extLst>
              <a:ext uri="{FF2B5EF4-FFF2-40B4-BE49-F238E27FC236}">
                <a16:creationId xmlns:a16="http://schemas.microsoft.com/office/drawing/2014/main" id="{5101B018-1B56-4AE3-A5D7-308789F884E9}"/>
              </a:ext>
            </a:extLst>
          </p:cNvPr>
          <p:cNvSpPr/>
          <p:nvPr/>
        </p:nvSpPr>
        <p:spPr>
          <a:xfrm>
            <a:off x="3851920" y="404664"/>
            <a:ext cx="4572000" cy="3108543"/>
          </a:xfrm>
          <a:prstGeom prst="rect">
            <a:avLst/>
          </a:prstGeom>
        </p:spPr>
        <p:txBody>
          <a:bodyPr>
            <a:spAutoFit/>
          </a:bodyPr>
          <a:lstStyle/>
          <a:p>
            <a:pPr algn="just">
              <a:spcAft>
                <a:spcPts val="0"/>
              </a:spcAft>
            </a:pPr>
            <a:r>
              <a:rPr lang="fr-FR" b="1">
                <a:ea typeface="Times New Roman" panose="02020603050405020304" pitchFamily="18" charset="0"/>
              </a:rPr>
              <a:t>Rappel des soutiens </a:t>
            </a:r>
            <a:r>
              <a:rPr lang="fr-FR" b="1" dirty="0">
                <a:ea typeface="Times New Roman" panose="02020603050405020304" pitchFamily="18" charset="0"/>
              </a:rPr>
              <a:t>comme « membres bienfaiteurs » </a:t>
            </a:r>
            <a:endParaRPr lang="fr-FR" sz="1600" b="1" dirty="0">
              <a:ea typeface="Times New Roman" panose="02020603050405020304" pitchFamily="18" charset="0"/>
            </a:endParaRPr>
          </a:p>
          <a:p>
            <a:pPr algn="just">
              <a:spcAft>
                <a:spcPts val="0"/>
              </a:spcAft>
            </a:pPr>
            <a:r>
              <a:rPr lang="fr-FR" dirty="0">
                <a:ea typeface="Times New Roman" panose="02020603050405020304" pitchFamily="18" charset="0"/>
              </a:rPr>
              <a:t> </a:t>
            </a:r>
            <a:endParaRPr lang="fr-FR" sz="16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dirty="0">
                <a:ea typeface="Times New Roman" panose="02020603050405020304" pitchFamily="18" charset="0"/>
              </a:rPr>
              <a:t>Bruno de Lalande</a:t>
            </a:r>
            <a:endParaRPr lang="fr-FR" sz="16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dirty="0">
                <a:ea typeface="Times New Roman" panose="02020603050405020304" pitchFamily="18" charset="0"/>
              </a:rPr>
              <a:t>François Gonnet</a:t>
            </a:r>
            <a:endParaRPr lang="fr-FR" sz="16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dirty="0">
                <a:ea typeface="Times New Roman" panose="02020603050405020304" pitchFamily="18" charset="0"/>
              </a:rPr>
              <a:t>Hélène Hauviller</a:t>
            </a:r>
            <a:endParaRPr lang="fr-FR" sz="16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dirty="0">
                <a:ea typeface="Times New Roman" panose="02020603050405020304" pitchFamily="18" charset="0"/>
              </a:rPr>
              <a:t>Mériadec Raffray</a:t>
            </a:r>
            <a:endParaRPr lang="fr-FR" sz="16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dirty="0">
                <a:ea typeface="Times New Roman" panose="02020603050405020304" pitchFamily="18" charset="0"/>
              </a:rPr>
              <a:t>Dominique </a:t>
            </a:r>
            <a:r>
              <a:rPr lang="fr-FR" dirty="0" err="1">
                <a:ea typeface="Times New Roman" panose="02020603050405020304" pitchFamily="18" charset="0"/>
              </a:rPr>
              <a:t>Burlett</a:t>
            </a:r>
            <a:endParaRPr lang="fr-FR" sz="16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dirty="0">
                <a:ea typeface="Times New Roman" panose="02020603050405020304" pitchFamily="18" charset="0"/>
              </a:rPr>
              <a:t>Corinne </a:t>
            </a:r>
            <a:r>
              <a:rPr lang="fr-FR" dirty="0" err="1">
                <a:ea typeface="Times New Roman" panose="02020603050405020304" pitchFamily="18" charset="0"/>
              </a:rPr>
              <a:t>Colson-Lafon</a:t>
            </a:r>
            <a:endParaRPr lang="fr-FR" sz="16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a:ea typeface="Times New Roman" panose="02020603050405020304" pitchFamily="18" charset="0"/>
              </a:rPr>
              <a:t>Marie-Laure Charles</a:t>
            </a:r>
          </a:p>
          <a:p>
            <a:pPr marL="342900" lvl="0" indent="-342900" algn="just">
              <a:spcAft>
                <a:spcPts val="0"/>
              </a:spcAft>
              <a:buFont typeface="Wingdings" panose="05000000000000000000" pitchFamily="2" charset="2"/>
              <a:buChar char=""/>
            </a:pPr>
            <a:r>
              <a:rPr lang="fr-FR" sz="1600">
                <a:solidFill>
                  <a:srgbClr val="FF0000"/>
                </a:solidFill>
                <a:effectLst/>
                <a:ea typeface="Times New Roman" panose="02020603050405020304" pitchFamily="18" charset="0"/>
              </a:rPr>
              <a:t> Autres noms à suggérer</a:t>
            </a:r>
            <a:endParaRPr lang="fr-FR" sz="1600"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2961693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D33A276-8DFD-49FA-B804-F5F63DB22880}"/>
              </a:ext>
            </a:extLst>
          </p:cNvPr>
          <p:cNvPicPr>
            <a:picLocks noChangeAspect="1"/>
          </p:cNvPicPr>
          <p:nvPr/>
        </p:nvPicPr>
        <p:blipFill>
          <a:blip r:embed="rId3"/>
          <a:stretch>
            <a:fillRect/>
          </a:stretch>
        </p:blipFill>
        <p:spPr>
          <a:xfrm>
            <a:off x="70325" y="158470"/>
            <a:ext cx="3331291" cy="6535932"/>
          </a:xfrm>
          <a:prstGeom prst="rect">
            <a:avLst/>
          </a:prstGeom>
        </p:spPr>
      </p:pic>
      <p:pic>
        <p:nvPicPr>
          <p:cNvPr id="5" name="Image 4">
            <a:extLst>
              <a:ext uri="{FF2B5EF4-FFF2-40B4-BE49-F238E27FC236}">
                <a16:creationId xmlns:a16="http://schemas.microsoft.com/office/drawing/2014/main" id="{945BAD27-6B19-41D4-84E1-8623EBE522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02" y="5535912"/>
            <a:ext cx="3222104" cy="960800"/>
          </a:xfrm>
          <a:prstGeom prst="rect">
            <a:avLst/>
          </a:prstGeom>
        </p:spPr>
      </p:pic>
      <p:sp>
        <p:nvSpPr>
          <p:cNvPr id="7" name="Rectangle : coins arrondis 13">
            <a:extLst>
              <a:ext uri="{FF2B5EF4-FFF2-40B4-BE49-F238E27FC236}">
                <a16:creationId xmlns:a16="http://schemas.microsoft.com/office/drawing/2014/main" id="{00C68F30-B20F-4E41-A322-AF24CD73DC4F}"/>
              </a:ext>
            </a:extLst>
          </p:cNvPr>
          <p:cNvSpPr/>
          <p:nvPr/>
        </p:nvSpPr>
        <p:spPr>
          <a:xfrm>
            <a:off x="899593" y="2636912"/>
            <a:ext cx="1637456" cy="157904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8" name="Rectangle 7"/>
          <p:cNvSpPr/>
          <p:nvPr/>
        </p:nvSpPr>
        <p:spPr>
          <a:xfrm>
            <a:off x="28143" y="2780928"/>
            <a:ext cx="3429000" cy="1200329"/>
          </a:xfrm>
          <a:prstGeom prst="rect">
            <a:avLst/>
          </a:prstGeom>
        </p:spPr>
        <p:txBody>
          <a:bodyPr>
            <a:spAutoFit/>
          </a:bodyPr>
          <a:lstStyle/>
          <a:p>
            <a:pPr lvl="0" algn="ctr"/>
            <a:r>
              <a:rPr lang="fr-FR" b="1" dirty="0">
                <a:solidFill>
                  <a:srgbClr val="FFFFFF"/>
                </a:solidFill>
                <a:latin typeface="Futura-Bold"/>
              </a:rPr>
              <a:t>ET SI</a:t>
            </a:r>
          </a:p>
          <a:p>
            <a:pPr lvl="0" algn="ctr"/>
            <a:r>
              <a:rPr lang="fr-FR" b="1" dirty="0">
                <a:solidFill>
                  <a:srgbClr val="FFFFFF"/>
                </a:solidFill>
                <a:latin typeface="Futura-Bold"/>
              </a:rPr>
              <a:t>ON</a:t>
            </a:r>
          </a:p>
          <a:p>
            <a:pPr lvl="0" algn="ctr"/>
            <a:r>
              <a:rPr lang="fr-FR" b="1" dirty="0">
                <a:solidFill>
                  <a:srgbClr val="FFFFFF"/>
                </a:solidFill>
                <a:latin typeface="Futura-Bold"/>
              </a:rPr>
              <a:t>PARTAGEAIT</a:t>
            </a:r>
          </a:p>
          <a:p>
            <a:pPr lvl="0" algn="ctr"/>
            <a:r>
              <a:rPr lang="fr-FR" b="1" dirty="0">
                <a:solidFill>
                  <a:srgbClr val="FFFFFF"/>
                </a:solidFill>
                <a:latin typeface="Futura-Bold"/>
              </a:rPr>
              <a:t>?</a:t>
            </a:r>
          </a:p>
        </p:txBody>
      </p:sp>
      <p:sp>
        <p:nvSpPr>
          <p:cNvPr id="9" name="Rectangle 8"/>
          <p:cNvSpPr/>
          <p:nvPr/>
        </p:nvSpPr>
        <p:spPr>
          <a:xfrm>
            <a:off x="-27384" y="260648"/>
            <a:ext cx="3429000" cy="1200329"/>
          </a:xfrm>
          <a:prstGeom prst="rect">
            <a:avLst/>
          </a:prstGeom>
        </p:spPr>
        <p:txBody>
          <a:bodyPr>
            <a:spAutoFit/>
          </a:bodyPr>
          <a:lstStyle/>
          <a:p>
            <a:pPr lvl="0" algn="ctr"/>
            <a:r>
              <a:rPr lang="fr-FR" sz="2400" b="1" dirty="0">
                <a:solidFill>
                  <a:srgbClr val="FFFFFF"/>
                </a:solidFill>
                <a:latin typeface="Futura-Bold"/>
              </a:rPr>
              <a:t>Le réseau</a:t>
            </a:r>
          </a:p>
          <a:p>
            <a:pPr lvl="0" algn="ctr"/>
            <a:r>
              <a:rPr lang="fr-FR" sz="2400" b="1" dirty="0">
                <a:solidFill>
                  <a:srgbClr val="FFFFFF"/>
                </a:solidFill>
                <a:latin typeface="Futura-Bold"/>
              </a:rPr>
              <a:t>des militaires </a:t>
            </a:r>
          </a:p>
          <a:p>
            <a:pPr lvl="0" algn="ctr"/>
            <a:r>
              <a:rPr lang="fr-FR" sz="2400" b="1" dirty="0">
                <a:solidFill>
                  <a:srgbClr val="FFFFFF"/>
                </a:solidFill>
                <a:latin typeface="Futura-Bold"/>
              </a:rPr>
              <a:t>entrepreneurs</a:t>
            </a:r>
          </a:p>
        </p:txBody>
      </p:sp>
      <p:sp>
        <p:nvSpPr>
          <p:cNvPr id="11" name="Rectangle 1"/>
          <p:cNvSpPr>
            <a:spLocks noChangeArrowheads="1"/>
          </p:cNvSpPr>
          <p:nvPr/>
        </p:nvSpPr>
        <p:spPr bwMode="auto">
          <a:xfrm>
            <a:off x="3486183" y="3053286"/>
            <a:ext cx="5546765" cy="830997"/>
          </a:xfrm>
          <a:prstGeom prst="rect">
            <a:avLst/>
          </a:prstGeom>
          <a:solidFill>
            <a:schemeClr val="bg1"/>
          </a:solidFill>
          <a:ln>
            <a:solidFill>
              <a:schemeClr val="bg1">
                <a:lumMod val="95000"/>
              </a:schemeClr>
            </a:solid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altLang="fr-FR" sz="2800" b="1">
                <a:latin typeface="Calibri" pitchFamily="34" charset="0"/>
                <a:ea typeface="Calibri" pitchFamily="34" charset="0"/>
                <a:cs typeface="Calibri" pitchFamily="34" charset="0"/>
              </a:rPr>
              <a:t>             </a:t>
            </a:r>
            <a:endParaRPr kumimoji="0" lang="en-CA" altLang="fr-FR" sz="2000" i="0" u="none" strike="noStrike" normalizeH="0" baseline="0" dirty="0">
              <a:solidFill>
                <a:schemeClr val="tx1"/>
              </a:solidFill>
              <a:latin typeface="Trebuchet MS" panose="020B0703020202090204" pitchFamily="34" charset="0"/>
              <a:cs typeface="Arial" pitchFamily="34" charset="0"/>
            </a:endParaRPr>
          </a:p>
          <a:p>
            <a:pPr fontAlgn="base">
              <a:spcBef>
                <a:spcPct val="0"/>
              </a:spcBef>
              <a:spcAft>
                <a:spcPct val="0"/>
              </a:spcAft>
            </a:pPr>
            <a:endParaRPr kumimoji="0" lang="en-CA" altLang="fr-FR" sz="2000" i="0" u="none" strike="noStrike" normalizeH="0" baseline="0" dirty="0">
              <a:solidFill>
                <a:schemeClr val="tx1"/>
              </a:solidFill>
              <a:latin typeface="Trebuchet MS" panose="020B0703020202090204" pitchFamily="34" charset="0"/>
              <a:cs typeface="Arial" pitchFamily="34" charset="0"/>
            </a:endParaRPr>
          </a:p>
        </p:txBody>
      </p:sp>
      <p:sp>
        <p:nvSpPr>
          <p:cNvPr id="13" name="Rectangle 1"/>
          <p:cNvSpPr>
            <a:spLocks noChangeArrowheads="1"/>
          </p:cNvSpPr>
          <p:nvPr/>
        </p:nvSpPr>
        <p:spPr bwMode="auto">
          <a:xfrm>
            <a:off x="3542084" y="-74141"/>
            <a:ext cx="5490864" cy="760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fr-FR" altLang="fr-FR" sz="2400" b="1" i="0" u="none" strike="noStrike" cap="none" normalizeH="0" baseline="0" dirty="0">
                <a:ln>
                  <a:noFill/>
                </a:ln>
                <a:solidFill>
                  <a:schemeClr val="tx1"/>
                </a:solidFill>
                <a:effectLst/>
                <a:latin typeface="Calibri" pitchFamily="34" charset="0"/>
                <a:ea typeface="Calibri" pitchFamily="34" charset="0"/>
                <a:cs typeface="Calibri" pitchFamily="34" charset="0"/>
              </a:rPr>
              <a:t>      </a:t>
            </a:r>
            <a:r>
              <a:rPr lang="fr-FR" altLang="fr-FR" sz="2800" b="1" dirty="0">
                <a:latin typeface="Calibri" panose="020F0502020204030204" pitchFamily="34" charset="0"/>
                <a:ea typeface="Calibri" panose="020F0502020204030204" pitchFamily="34" charset="0"/>
                <a:cs typeface="Calibri" panose="020F0502020204030204" pitchFamily="34" charset="0"/>
              </a:rPr>
              <a:t>Rapport moral du président P.I.</a:t>
            </a:r>
            <a:endParaRPr lang="fr-FR" sz="1200" dirty="0">
              <a:latin typeface="Calibri" panose="020F0502020204030204" pitchFamily="34" charset="0"/>
              <a:cs typeface="Calibri" panose="020F0502020204030204" pitchFamily="34" charset="0"/>
            </a:endParaRPr>
          </a:p>
          <a:p>
            <a:pPr fontAlgn="base">
              <a:spcBef>
                <a:spcPct val="0"/>
              </a:spcBef>
              <a:spcAft>
                <a:spcPct val="0"/>
              </a:spcAft>
              <a:tabLst>
                <a:tab pos="4217988" algn="l"/>
              </a:tabLst>
            </a:pPr>
            <a:endParaRPr lang="fr-FR" u="sng" dirty="0">
              <a:latin typeface="Bauhaus 93" panose="04030905020B02020C02" pitchFamily="82" charset="0"/>
            </a:endParaRPr>
          </a:p>
          <a:p>
            <a:pPr fontAlgn="base">
              <a:spcBef>
                <a:spcPct val="0"/>
              </a:spcBef>
              <a:spcAft>
                <a:spcPct val="0"/>
              </a:spcAft>
              <a:tabLst>
                <a:tab pos="4217988" algn="l"/>
              </a:tabLst>
            </a:pPr>
            <a:r>
              <a:rPr lang="fr-FR" b="1" u="sng" dirty="0"/>
              <a:t>Bilan :</a:t>
            </a:r>
            <a:r>
              <a:rPr lang="fr-FR" b="1" dirty="0"/>
              <a:t> </a:t>
            </a:r>
          </a:p>
          <a:p>
            <a:pPr marL="171450" indent="-171450" fontAlgn="base">
              <a:spcBef>
                <a:spcPct val="0"/>
              </a:spcBef>
              <a:spcAft>
                <a:spcPct val="0"/>
              </a:spcAft>
              <a:buFont typeface="Arial" panose="020B0604020202020204" pitchFamily="34" charset="0"/>
              <a:buChar char="•"/>
              <a:tabLst>
                <a:tab pos="4217988" algn="l"/>
              </a:tabLst>
            </a:pPr>
            <a:r>
              <a:rPr lang="fr-FR" dirty="0"/>
              <a:t>Marque </a:t>
            </a:r>
            <a:r>
              <a:rPr lang="fr-FR" dirty="0" err="1"/>
              <a:t>AME-France</a:t>
            </a:r>
            <a:r>
              <a:rPr lang="fr-FR" dirty="0"/>
              <a:t> </a:t>
            </a:r>
          </a:p>
          <a:p>
            <a:pPr marL="171450" indent="-171450" fontAlgn="base">
              <a:spcBef>
                <a:spcPct val="0"/>
              </a:spcBef>
              <a:spcAft>
                <a:spcPct val="0"/>
              </a:spcAft>
              <a:buFont typeface="Arial" panose="020B0604020202020204" pitchFamily="34" charset="0"/>
              <a:buChar char="•"/>
              <a:tabLst>
                <a:tab pos="4217988" algn="l"/>
              </a:tabLst>
            </a:pPr>
            <a:r>
              <a:rPr lang="fr-FR" dirty="0"/>
              <a:t>Evènements restreints depuis 2020</a:t>
            </a:r>
          </a:p>
          <a:p>
            <a:pPr marL="171450" indent="-171450" fontAlgn="base">
              <a:spcBef>
                <a:spcPct val="0"/>
              </a:spcBef>
              <a:spcAft>
                <a:spcPct val="0"/>
              </a:spcAft>
              <a:buFont typeface="Arial" panose="020B0604020202020204" pitchFamily="34" charset="0"/>
              <a:buChar char="•"/>
              <a:tabLst>
                <a:tab pos="4217988" algn="l"/>
              </a:tabLst>
            </a:pPr>
            <a:r>
              <a:rPr lang="fr-FR" altLang="fr-FR" dirty="0">
                <a:ea typeface="Calibri" pitchFamily="34" charset="0"/>
                <a:cs typeface="Calibri" pitchFamily="34" charset="0"/>
              </a:rPr>
              <a:t>Réseau et ma</a:t>
            </a:r>
            <a:r>
              <a:rPr kumimoji="0" lang="fr-FR" altLang="fr-FR" u="none" strike="noStrike" cap="none" normalizeH="0" baseline="0" dirty="0">
                <a:ln>
                  <a:noFill/>
                </a:ln>
                <a:solidFill>
                  <a:schemeClr val="tx1"/>
                </a:solidFill>
                <a:effectLst/>
                <a:ea typeface="Calibri" pitchFamily="34" charset="0"/>
                <a:cs typeface="Calibri" pitchFamily="34" charset="0"/>
              </a:rPr>
              <a:t>sse critique : positionnement </a:t>
            </a:r>
          </a:p>
          <a:p>
            <a:pPr marL="171450" indent="-171450" fontAlgn="base">
              <a:spcBef>
                <a:spcPct val="0"/>
              </a:spcBef>
              <a:spcAft>
                <a:spcPct val="0"/>
              </a:spcAft>
              <a:buFont typeface="Arial" panose="020B0604020202020204" pitchFamily="34" charset="0"/>
              <a:buChar char="•"/>
              <a:tabLst>
                <a:tab pos="4217988" algn="l"/>
              </a:tabLst>
            </a:pPr>
            <a:r>
              <a:rPr lang="fr-FR" altLang="fr-FR" dirty="0">
                <a:ea typeface="Calibri" pitchFamily="34" charset="0"/>
                <a:cs typeface="Calibri" pitchFamily="34" charset="0"/>
              </a:rPr>
              <a:t>Evolution de la filiale business </a:t>
            </a:r>
            <a:r>
              <a:rPr lang="fr-FR" dirty="0"/>
              <a:t>« 4Values »</a:t>
            </a:r>
            <a:r>
              <a:rPr lang="fr-FR" altLang="fr-FR" dirty="0">
                <a:ea typeface="Calibri" pitchFamily="34" charset="0"/>
                <a:cs typeface="Calibri" pitchFamily="34" charset="0"/>
              </a:rPr>
              <a:t> </a:t>
            </a:r>
          </a:p>
          <a:p>
            <a:pPr marL="171450" indent="-171450" fontAlgn="base">
              <a:spcBef>
                <a:spcPct val="0"/>
              </a:spcBef>
              <a:spcAft>
                <a:spcPct val="0"/>
              </a:spcAft>
              <a:buFont typeface="Arial" panose="020B0604020202020204" pitchFamily="34" charset="0"/>
              <a:buChar char="•"/>
              <a:tabLst>
                <a:tab pos="4217988" algn="l"/>
              </a:tabLst>
            </a:pPr>
            <a:r>
              <a:rPr lang="fr-FR" altLang="fr-FR" dirty="0">
                <a:ea typeface="Calibri" pitchFamily="34" charset="0"/>
                <a:cs typeface="Calibri" pitchFamily="34" charset="0"/>
              </a:rPr>
              <a:t>Création du site internet 4Values</a:t>
            </a:r>
          </a:p>
          <a:p>
            <a:pPr marL="171450" indent="-171450" fontAlgn="base">
              <a:spcBef>
                <a:spcPct val="0"/>
              </a:spcBef>
              <a:spcAft>
                <a:spcPct val="0"/>
              </a:spcAft>
              <a:buFont typeface="Arial" panose="020B0604020202020204" pitchFamily="34" charset="0"/>
              <a:buChar char="•"/>
              <a:tabLst>
                <a:tab pos="4217988" algn="l"/>
              </a:tabLst>
            </a:pPr>
            <a:r>
              <a:rPr lang="fr-FR" altLang="fr-FR" dirty="0">
                <a:ea typeface="Calibri" pitchFamily="34" charset="0"/>
                <a:cs typeface="Calibri" pitchFamily="34" charset="0"/>
              </a:rPr>
              <a:t>Bilan ébauche pôles métiers et groupements  vs demandes business</a:t>
            </a:r>
          </a:p>
          <a:p>
            <a:pPr fontAlgn="base">
              <a:spcBef>
                <a:spcPct val="0"/>
              </a:spcBef>
              <a:spcAft>
                <a:spcPct val="0"/>
              </a:spcAft>
              <a:tabLst>
                <a:tab pos="4217988" algn="l"/>
              </a:tabLst>
            </a:pPr>
            <a:endParaRPr kumimoji="0" lang="fr-FR" altLang="fr-FR" u="none" strike="noStrike" cap="none" normalizeH="0" baseline="0" dirty="0">
              <a:ln>
                <a:noFill/>
              </a:ln>
              <a:solidFill>
                <a:schemeClr val="tx1"/>
              </a:solidFill>
              <a:effectLst/>
              <a:ea typeface="Calibri" pitchFamily="34" charset="0"/>
              <a:cs typeface="Calibri" pitchFamily="34" charset="0"/>
            </a:endParaRPr>
          </a:p>
          <a:p>
            <a:pPr fontAlgn="base">
              <a:spcBef>
                <a:spcPct val="0"/>
              </a:spcBef>
              <a:spcAft>
                <a:spcPct val="0"/>
              </a:spcAft>
            </a:pPr>
            <a:r>
              <a:rPr lang="fr-FR" altLang="fr-FR" sz="2000" b="1" u="sng" dirty="0">
                <a:ea typeface="Calibri" pitchFamily="34" charset="0"/>
                <a:cs typeface="Calibri" pitchFamily="34" charset="0"/>
              </a:rPr>
              <a:t>Perspectives : </a:t>
            </a:r>
          </a:p>
          <a:p>
            <a:pPr marL="285750" indent="-285750" fontAlgn="base">
              <a:spcBef>
                <a:spcPct val="0"/>
              </a:spcBef>
              <a:spcAft>
                <a:spcPct val="0"/>
              </a:spcAft>
              <a:buFont typeface="Arial" panose="020B0604020202020204" pitchFamily="34" charset="0"/>
              <a:buChar char="•"/>
            </a:pPr>
            <a:r>
              <a:rPr lang="fr-FR" dirty="0"/>
              <a:t>Déploiement simplifié sur 3 axes complémentaires :</a:t>
            </a:r>
          </a:p>
          <a:p>
            <a:pPr eaLnBrk="0" fontAlgn="base" hangingPunct="0">
              <a:spcBef>
                <a:spcPct val="0"/>
              </a:spcBef>
              <a:spcAft>
                <a:spcPct val="0"/>
              </a:spcAft>
            </a:pPr>
            <a:r>
              <a:rPr lang="fr-FR" dirty="0"/>
              <a:t>    - Entraide : soutien projets  (blessés, familles)</a:t>
            </a:r>
          </a:p>
          <a:p>
            <a:pPr eaLnBrk="0" fontAlgn="base" hangingPunct="0">
              <a:spcBef>
                <a:spcPct val="0"/>
              </a:spcBef>
              <a:spcAft>
                <a:spcPct val="0"/>
              </a:spcAft>
            </a:pPr>
            <a:r>
              <a:rPr lang="fr-FR" dirty="0"/>
              <a:t>    - Réflexion &amp; influence  : programme 2022-23</a:t>
            </a:r>
          </a:p>
          <a:p>
            <a:pPr eaLnBrk="0" fontAlgn="base" hangingPunct="0">
              <a:spcBef>
                <a:spcPct val="0"/>
              </a:spcBef>
              <a:spcAft>
                <a:spcPct val="0"/>
              </a:spcAft>
            </a:pPr>
            <a:r>
              <a:rPr lang="fr-FR" dirty="0"/>
              <a:t>    - Réseau d’affaires </a:t>
            </a:r>
          </a:p>
          <a:p>
            <a:pPr marL="171450" indent="-171450" eaLnBrk="0" fontAlgn="base" hangingPunct="0">
              <a:spcBef>
                <a:spcPct val="0"/>
              </a:spcBef>
              <a:spcAft>
                <a:spcPct val="0"/>
              </a:spcAft>
              <a:buFont typeface="Arial" panose="020B0604020202020204" pitchFamily="34" charset="0"/>
              <a:buChar char="•"/>
            </a:pPr>
            <a:r>
              <a:rPr lang="fr-FR" altLang="fr-FR" dirty="0">
                <a:ea typeface="Calibri" pitchFamily="34" charset="0"/>
                <a:cs typeface="Calibri" pitchFamily="34" charset="0"/>
              </a:rPr>
              <a:t>Adaptation statutaire </a:t>
            </a:r>
          </a:p>
          <a:p>
            <a:pPr marL="171450" indent="-171450" eaLnBrk="0" fontAlgn="base" hangingPunct="0">
              <a:spcBef>
                <a:spcPct val="0"/>
              </a:spcBef>
              <a:spcAft>
                <a:spcPct val="0"/>
              </a:spcAft>
              <a:buFont typeface="Arial" panose="020B0604020202020204" pitchFamily="34" charset="0"/>
              <a:buChar char="•"/>
            </a:pPr>
            <a:r>
              <a:rPr lang="fr-FR" altLang="fr-FR" dirty="0">
                <a:ea typeface="Calibri" pitchFamily="34" charset="0"/>
                <a:cs typeface="Calibri" pitchFamily="34" charset="0"/>
              </a:rPr>
              <a:t>Renforcement réseau </a:t>
            </a:r>
          </a:p>
          <a:p>
            <a:pPr marL="171450" indent="-171450" eaLnBrk="0" fontAlgn="base" hangingPunct="0">
              <a:spcBef>
                <a:spcPct val="0"/>
              </a:spcBef>
              <a:spcAft>
                <a:spcPct val="0"/>
              </a:spcAft>
              <a:buFont typeface="Arial" panose="020B0604020202020204" pitchFamily="34" charset="0"/>
              <a:buChar char="•"/>
            </a:pPr>
            <a:r>
              <a:rPr lang="fr-FR" altLang="fr-FR" dirty="0">
                <a:ea typeface="Calibri" pitchFamily="34" charset="0"/>
                <a:cs typeface="Calibri" pitchFamily="34" charset="0"/>
              </a:rPr>
              <a:t>Mise sur pied réunions/activités en région </a:t>
            </a:r>
          </a:p>
          <a:p>
            <a:pPr marL="171450" indent="-171450" eaLnBrk="0" fontAlgn="base" hangingPunct="0">
              <a:spcBef>
                <a:spcPct val="0"/>
              </a:spcBef>
              <a:spcAft>
                <a:spcPct val="0"/>
              </a:spcAft>
              <a:buFont typeface="Arial" panose="020B0604020202020204" pitchFamily="34" charset="0"/>
              <a:buChar char="•"/>
            </a:pPr>
            <a:r>
              <a:rPr lang="fr-FR" altLang="fr-FR" dirty="0">
                <a:ea typeface="Calibri" pitchFamily="34" charset="0"/>
                <a:cs typeface="Calibri" pitchFamily="34" charset="0"/>
              </a:rPr>
              <a:t>Partenariat développement, back office et communication  avec un adhérent volontaire (Mili Atlas) </a:t>
            </a:r>
          </a:p>
          <a:p>
            <a:pPr eaLnBrk="0" fontAlgn="base" hangingPunct="0">
              <a:spcBef>
                <a:spcPct val="0"/>
              </a:spcBef>
              <a:spcAft>
                <a:spcPct val="0"/>
              </a:spcAft>
            </a:pPr>
            <a:endParaRPr kumimoji="0" lang="fr-FR" altLang="fr-FR" b="1" i="0" u="none" strike="noStrike" cap="none" normalizeH="0" baseline="0" dirty="0">
              <a:ln>
                <a:noFill/>
              </a:ln>
              <a:solidFill>
                <a:schemeClr val="tx1"/>
              </a:solidFill>
              <a:effectLst/>
              <a:ea typeface="Calibri" pitchFamily="34" charset="0"/>
              <a:cs typeface="Calibri" pitchFamily="34" charset="0"/>
            </a:endParaRPr>
          </a:p>
          <a:p>
            <a:pPr eaLnBrk="0" fontAlgn="base" hangingPunct="0">
              <a:spcBef>
                <a:spcPct val="0"/>
              </a:spcBef>
              <a:spcAft>
                <a:spcPct val="0"/>
              </a:spcAft>
            </a:pPr>
            <a:endParaRPr kumimoji="0" lang="fr-FR" altLang="fr-FR" b="1" i="0" u="none" strike="noStrike" cap="none" normalizeH="0" baseline="0" dirty="0">
              <a:ln>
                <a:noFill/>
              </a:ln>
              <a:effectLst/>
              <a:latin typeface="Bauhaus 93" panose="04030905020B02020C02" pitchFamily="82" charset="0"/>
              <a:ea typeface="Calibri" pitchFamily="34" charset="0"/>
              <a:cs typeface="Calibri" pitchFamily="34" charset="0"/>
            </a:endParaRPr>
          </a:p>
          <a:p>
            <a:pPr eaLnBrk="0" fontAlgn="base" hangingPunct="0">
              <a:spcBef>
                <a:spcPct val="0"/>
              </a:spcBef>
              <a:spcAft>
                <a:spcPct val="0"/>
              </a:spcAft>
            </a:pPr>
            <a:endParaRPr kumimoji="0" lang="fr-FR" altLang="fr-FR" sz="1200" b="0" i="0" u="none" strike="noStrike" cap="none" normalizeH="0" dirty="0">
              <a:ln>
                <a:noFill/>
              </a:ln>
              <a:solidFill>
                <a:schemeClr val="tx1"/>
              </a:solidFill>
              <a:effectLst/>
              <a:latin typeface="Calibri" pitchFamily="34" charset="0"/>
              <a:ea typeface="Calibri" pitchFamily="34" charset="0"/>
              <a:cs typeface="Calibri" pitchFamily="34" charset="0"/>
            </a:endParaRPr>
          </a:p>
          <a:p>
            <a:pPr eaLnBrk="0" fontAlgn="base" hangingPunct="0">
              <a:spcBef>
                <a:spcPct val="0"/>
              </a:spcBef>
              <a:spcAft>
                <a:spcPct val="0"/>
              </a:spcAft>
            </a:pPr>
            <a:endParaRPr kumimoji="0" lang="fr-FR" altLang="fr-FR" sz="1200" b="0" i="0" u="none" strike="noStrike" cap="none" normalizeH="0" baseline="0" dirty="0">
              <a:ln>
                <a:noFill/>
              </a:ln>
              <a:solidFill>
                <a:schemeClr val="tx1"/>
              </a:solidFill>
              <a:effectLst/>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10933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D33A276-8DFD-49FA-B804-F5F63DB22880}"/>
              </a:ext>
            </a:extLst>
          </p:cNvPr>
          <p:cNvPicPr>
            <a:picLocks noChangeAspect="1"/>
          </p:cNvPicPr>
          <p:nvPr/>
        </p:nvPicPr>
        <p:blipFill>
          <a:blip r:embed="rId2"/>
          <a:stretch>
            <a:fillRect/>
          </a:stretch>
        </p:blipFill>
        <p:spPr>
          <a:xfrm>
            <a:off x="70325" y="158470"/>
            <a:ext cx="3331291" cy="6535932"/>
          </a:xfrm>
          <a:prstGeom prst="rect">
            <a:avLst/>
          </a:prstGeom>
        </p:spPr>
      </p:pic>
      <p:pic>
        <p:nvPicPr>
          <p:cNvPr id="5" name="Image 4">
            <a:extLst>
              <a:ext uri="{FF2B5EF4-FFF2-40B4-BE49-F238E27FC236}">
                <a16:creationId xmlns:a16="http://schemas.microsoft.com/office/drawing/2014/main" id="{945BAD27-6B19-41D4-84E1-8623EBE52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02" y="5535912"/>
            <a:ext cx="3222104" cy="960800"/>
          </a:xfrm>
          <a:prstGeom prst="rect">
            <a:avLst/>
          </a:prstGeom>
        </p:spPr>
      </p:pic>
      <p:sp>
        <p:nvSpPr>
          <p:cNvPr id="7" name="Rectangle : coins arrondis 13">
            <a:extLst>
              <a:ext uri="{FF2B5EF4-FFF2-40B4-BE49-F238E27FC236}">
                <a16:creationId xmlns:a16="http://schemas.microsoft.com/office/drawing/2014/main" id="{00C68F30-B20F-4E41-A322-AF24CD73DC4F}"/>
              </a:ext>
            </a:extLst>
          </p:cNvPr>
          <p:cNvSpPr/>
          <p:nvPr/>
        </p:nvSpPr>
        <p:spPr>
          <a:xfrm>
            <a:off x="899593" y="2636912"/>
            <a:ext cx="1637456" cy="157904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8" name="Rectangle 7"/>
          <p:cNvSpPr/>
          <p:nvPr/>
        </p:nvSpPr>
        <p:spPr>
          <a:xfrm>
            <a:off x="28143" y="2780928"/>
            <a:ext cx="3429000" cy="1200329"/>
          </a:xfrm>
          <a:prstGeom prst="rect">
            <a:avLst/>
          </a:prstGeom>
        </p:spPr>
        <p:txBody>
          <a:bodyPr>
            <a:spAutoFit/>
          </a:bodyPr>
          <a:lstStyle/>
          <a:p>
            <a:pPr lvl="0" algn="ctr"/>
            <a:r>
              <a:rPr lang="fr-FR" b="1" dirty="0">
                <a:solidFill>
                  <a:srgbClr val="FFFFFF"/>
                </a:solidFill>
                <a:latin typeface="Futura-Bold"/>
              </a:rPr>
              <a:t>ET SI</a:t>
            </a:r>
          </a:p>
          <a:p>
            <a:pPr lvl="0" algn="ctr"/>
            <a:r>
              <a:rPr lang="fr-FR" b="1" dirty="0">
                <a:solidFill>
                  <a:srgbClr val="FFFFFF"/>
                </a:solidFill>
                <a:latin typeface="Futura-Bold"/>
              </a:rPr>
              <a:t>ON</a:t>
            </a:r>
          </a:p>
          <a:p>
            <a:pPr lvl="0" algn="ctr"/>
            <a:r>
              <a:rPr lang="fr-FR" b="1" dirty="0">
                <a:solidFill>
                  <a:srgbClr val="FFFFFF"/>
                </a:solidFill>
                <a:latin typeface="Futura-Bold"/>
              </a:rPr>
              <a:t>PARTAGEAIT</a:t>
            </a:r>
          </a:p>
          <a:p>
            <a:pPr lvl="0" algn="ctr"/>
            <a:r>
              <a:rPr lang="fr-FR" b="1" dirty="0">
                <a:solidFill>
                  <a:srgbClr val="FFFFFF"/>
                </a:solidFill>
                <a:latin typeface="Futura-Bold"/>
              </a:rPr>
              <a:t>?</a:t>
            </a:r>
          </a:p>
        </p:txBody>
      </p:sp>
      <p:sp>
        <p:nvSpPr>
          <p:cNvPr id="9" name="Rectangle 8"/>
          <p:cNvSpPr/>
          <p:nvPr/>
        </p:nvSpPr>
        <p:spPr>
          <a:xfrm>
            <a:off x="-27384" y="260648"/>
            <a:ext cx="3429000" cy="1200329"/>
          </a:xfrm>
          <a:prstGeom prst="rect">
            <a:avLst/>
          </a:prstGeom>
        </p:spPr>
        <p:txBody>
          <a:bodyPr>
            <a:spAutoFit/>
          </a:bodyPr>
          <a:lstStyle/>
          <a:p>
            <a:pPr lvl="0" algn="ctr"/>
            <a:r>
              <a:rPr lang="fr-FR" sz="2400" b="1" dirty="0">
                <a:solidFill>
                  <a:srgbClr val="FFFFFF"/>
                </a:solidFill>
                <a:latin typeface="Futura-Bold"/>
              </a:rPr>
              <a:t>Le réseau</a:t>
            </a:r>
          </a:p>
          <a:p>
            <a:pPr lvl="0" algn="ctr"/>
            <a:r>
              <a:rPr lang="fr-FR" sz="2400" b="1" dirty="0">
                <a:solidFill>
                  <a:srgbClr val="FFFFFF"/>
                </a:solidFill>
                <a:latin typeface="Futura-Bold"/>
              </a:rPr>
              <a:t>des militaires </a:t>
            </a:r>
          </a:p>
          <a:p>
            <a:pPr lvl="0" algn="ctr"/>
            <a:r>
              <a:rPr lang="fr-FR" sz="2400" b="1" dirty="0">
                <a:solidFill>
                  <a:srgbClr val="FFFFFF"/>
                </a:solidFill>
                <a:latin typeface="Futura-Bold"/>
              </a:rPr>
              <a:t>entrepreneurs</a:t>
            </a:r>
          </a:p>
        </p:txBody>
      </p:sp>
      <p:sp>
        <p:nvSpPr>
          <p:cNvPr id="2" name="Rectangle 1">
            <a:extLst>
              <a:ext uri="{FF2B5EF4-FFF2-40B4-BE49-F238E27FC236}">
                <a16:creationId xmlns:a16="http://schemas.microsoft.com/office/drawing/2014/main" id="{E06F9061-5A34-4656-8703-CFA14CA11940}"/>
              </a:ext>
            </a:extLst>
          </p:cNvPr>
          <p:cNvSpPr/>
          <p:nvPr/>
        </p:nvSpPr>
        <p:spPr>
          <a:xfrm>
            <a:off x="3401616" y="275793"/>
            <a:ext cx="5672059" cy="4924425"/>
          </a:xfrm>
          <a:prstGeom prst="rect">
            <a:avLst/>
          </a:prstGeom>
        </p:spPr>
        <p:txBody>
          <a:bodyPr wrap="square">
            <a:spAutoFit/>
          </a:bodyPr>
          <a:lstStyle/>
          <a:p>
            <a:pPr lvl="0" algn="ctr">
              <a:spcAft>
                <a:spcPts val="0"/>
              </a:spcAft>
            </a:pPr>
            <a:r>
              <a:rPr lang="fr-FR" sz="2800" b="1" dirty="0">
                <a:latin typeface="+mj-lt"/>
                <a:ea typeface="Times New Roman" panose="02020603050405020304" pitchFamily="18" charset="0"/>
              </a:rPr>
              <a:t>Rapport financier </a:t>
            </a:r>
            <a:endParaRPr lang="fr-FR" sz="2800" dirty="0">
              <a:latin typeface="+mj-lt"/>
              <a:ea typeface="Times New Roman" panose="02020603050405020304" pitchFamily="18" charset="0"/>
            </a:endParaRPr>
          </a:p>
          <a:p>
            <a:pPr algn="just">
              <a:spcAft>
                <a:spcPts val="0"/>
              </a:spcAft>
            </a:pPr>
            <a:r>
              <a:rPr lang="fr-FR" dirty="0">
                <a:latin typeface="+mj-lt"/>
                <a:ea typeface="Times New Roman" panose="02020603050405020304" pitchFamily="18" charset="0"/>
              </a:rPr>
              <a:t> </a:t>
            </a:r>
            <a:endParaRPr lang="fr-FR" sz="1600" dirty="0">
              <a:latin typeface="+mj-lt"/>
              <a:ea typeface="Times New Roman" panose="02020603050405020304" pitchFamily="18" charset="0"/>
            </a:endParaRPr>
          </a:p>
          <a:p>
            <a:pPr marL="228600" algn="just">
              <a:spcAft>
                <a:spcPts val="0"/>
              </a:spcAft>
            </a:pPr>
            <a:r>
              <a:rPr lang="fr-FR" u="sng">
                <a:latin typeface="+mj-lt"/>
                <a:ea typeface="Times New Roman" panose="02020603050405020304" pitchFamily="18" charset="0"/>
              </a:rPr>
              <a:t>Solde du compte Crédit Coopératif : </a:t>
            </a:r>
            <a:r>
              <a:rPr lang="fr-FR" b="1">
                <a:solidFill>
                  <a:srgbClr val="FF0000"/>
                </a:solidFill>
                <a:ea typeface="Times New Roman" panose="02020603050405020304" pitchFamily="18" charset="0"/>
              </a:rPr>
              <a:t>5 588, 38 €</a:t>
            </a:r>
            <a:endParaRPr lang="fr-FR" b="1" u="sng">
              <a:latin typeface="+mj-lt"/>
              <a:ea typeface="Times New Roman" panose="02020603050405020304" pitchFamily="18" charset="0"/>
            </a:endParaRPr>
          </a:p>
          <a:p>
            <a:pPr marL="228600" algn="just">
              <a:spcAft>
                <a:spcPts val="0"/>
              </a:spcAft>
            </a:pPr>
            <a:r>
              <a:rPr lang="fr-FR" u="sng">
                <a:latin typeface="+mj-lt"/>
                <a:ea typeface="Times New Roman" panose="02020603050405020304" pitchFamily="18" charset="0"/>
              </a:rPr>
              <a:t>Bilan des recettes </a:t>
            </a:r>
            <a:r>
              <a:rPr lang="fr-FR">
                <a:latin typeface="+mj-lt"/>
                <a:ea typeface="Times New Roman" panose="02020603050405020304" pitchFamily="18" charset="0"/>
              </a:rPr>
              <a:t>depuis la dernière AGO :</a:t>
            </a:r>
            <a:r>
              <a:rPr lang="fr-FR">
                <a:solidFill>
                  <a:srgbClr val="FF0000"/>
                </a:solidFill>
                <a:latin typeface="+mj-lt"/>
                <a:ea typeface="Times New Roman" panose="02020603050405020304" pitchFamily="18" charset="0"/>
              </a:rPr>
              <a:t> en cours</a:t>
            </a:r>
            <a:endParaRPr lang="fr-FR" sz="1600" dirty="0">
              <a:solidFill>
                <a:srgbClr val="FF0000"/>
              </a:solidFill>
              <a:latin typeface="+mj-lt"/>
              <a:ea typeface="Times New Roman" panose="02020603050405020304" pitchFamily="18" charset="0"/>
            </a:endParaRPr>
          </a:p>
          <a:p>
            <a:pPr marL="228600" algn="just">
              <a:spcAft>
                <a:spcPts val="0"/>
              </a:spcAft>
            </a:pPr>
            <a:r>
              <a:rPr lang="fr-FR" u="sng">
                <a:latin typeface="+mj-lt"/>
                <a:ea typeface="Times New Roman" panose="02020603050405020304" pitchFamily="18" charset="0"/>
              </a:rPr>
              <a:t>Bilan </a:t>
            </a:r>
            <a:r>
              <a:rPr lang="fr-FR" u="sng" dirty="0">
                <a:latin typeface="+mj-lt"/>
                <a:ea typeface="Times New Roman" panose="02020603050405020304" pitchFamily="18" charset="0"/>
              </a:rPr>
              <a:t>des dépenses</a:t>
            </a:r>
            <a:r>
              <a:rPr lang="fr-FR">
                <a:latin typeface="+mj-lt"/>
                <a:ea typeface="Times New Roman" panose="02020603050405020304" pitchFamily="18" charset="0"/>
              </a:rPr>
              <a:t> depuis la dernière AGO : </a:t>
            </a:r>
            <a:r>
              <a:rPr lang="fr-FR">
                <a:solidFill>
                  <a:srgbClr val="FF0000"/>
                </a:solidFill>
                <a:latin typeface="+mj-lt"/>
                <a:ea typeface="Times New Roman" panose="02020603050405020304" pitchFamily="18" charset="0"/>
              </a:rPr>
              <a:t>en cours</a:t>
            </a:r>
            <a:endParaRPr lang="fr-FR" sz="1600" dirty="0">
              <a:solidFill>
                <a:srgbClr val="FF0000"/>
              </a:solidFill>
              <a:effectLst/>
              <a:latin typeface="+mj-lt"/>
              <a:ea typeface="Times New Roman" panose="02020603050405020304" pitchFamily="18" charset="0"/>
            </a:endParaRPr>
          </a:p>
          <a:p>
            <a:pPr marL="228600" algn="just"/>
            <a:r>
              <a:rPr lang="fr-FR" b="1" dirty="0">
                <a:latin typeface="+mj-lt"/>
              </a:rPr>
              <a:t>→ BALANCE</a:t>
            </a:r>
            <a:r>
              <a:rPr lang="fr-FR" b="1">
                <a:latin typeface="+mj-lt"/>
              </a:rPr>
              <a:t> : </a:t>
            </a:r>
            <a:r>
              <a:rPr lang="fr-FR" b="1">
                <a:solidFill>
                  <a:srgbClr val="FF0000"/>
                </a:solidFill>
                <a:latin typeface="+mj-lt"/>
              </a:rPr>
              <a:t>en cours</a:t>
            </a:r>
            <a:endParaRPr lang="fr-FR" b="1" dirty="0">
              <a:solidFill>
                <a:srgbClr val="FF0000"/>
              </a:solidFill>
              <a:latin typeface="+mj-lt"/>
            </a:endParaRPr>
          </a:p>
          <a:p>
            <a:pPr marL="228600" algn="just"/>
            <a:endParaRPr lang="fr-FR" b="1" dirty="0">
              <a:latin typeface="+mj-lt"/>
            </a:endParaRPr>
          </a:p>
          <a:p>
            <a:pPr marL="228600" algn="just"/>
            <a:endParaRPr lang="fr-FR" dirty="0">
              <a:latin typeface="+mj-lt"/>
            </a:endParaRPr>
          </a:p>
          <a:p>
            <a:pPr marL="228600" algn="ctr"/>
            <a:r>
              <a:rPr lang="fr-FR" sz="2800" b="1">
                <a:latin typeface="+mj-lt"/>
              </a:rPr>
              <a:t>Budget prévisionnel 2022-23</a:t>
            </a:r>
            <a:endParaRPr lang="fr-FR" sz="2800" b="1" dirty="0">
              <a:latin typeface="+mj-lt"/>
            </a:endParaRPr>
          </a:p>
          <a:p>
            <a:pPr marL="228600" algn="just"/>
            <a:endParaRPr lang="fr-FR" sz="2800" dirty="0">
              <a:effectLst/>
              <a:latin typeface="+mj-lt"/>
              <a:ea typeface="Times New Roman" panose="02020603050405020304" pitchFamily="18" charset="0"/>
            </a:endParaRPr>
          </a:p>
          <a:p>
            <a:r>
              <a:rPr lang="fr-FR" u="sng" dirty="0">
                <a:latin typeface="+mj-lt"/>
              </a:rPr>
              <a:t>Solde et recettes nouvelles</a:t>
            </a:r>
            <a:r>
              <a:rPr lang="fr-FR" dirty="0">
                <a:latin typeface="+mj-lt"/>
              </a:rPr>
              <a:t> (cotisations </a:t>
            </a:r>
            <a:r>
              <a:rPr lang="fr-FR">
                <a:latin typeface="+mj-lt"/>
              </a:rPr>
              <a:t>au 31/12/2023) : €</a:t>
            </a:r>
            <a:endParaRPr lang="fr-FR" dirty="0">
              <a:latin typeface="+mj-lt"/>
            </a:endParaRPr>
          </a:p>
          <a:p>
            <a:r>
              <a:rPr lang="fr-FR" dirty="0">
                <a:latin typeface="+mj-lt"/>
              </a:rPr>
              <a:t> </a:t>
            </a:r>
          </a:p>
          <a:p>
            <a:r>
              <a:rPr lang="fr-FR" u="sng" dirty="0">
                <a:latin typeface="+mj-lt"/>
              </a:rPr>
              <a:t>Dépenses</a:t>
            </a:r>
            <a:r>
              <a:rPr lang="fr-FR" dirty="0">
                <a:latin typeface="+mj-lt"/>
              </a:rPr>
              <a:t> (engagées et prévisibles) </a:t>
            </a:r>
            <a:r>
              <a:rPr lang="fr-FR">
                <a:latin typeface="+mj-lt"/>
              </a:rPr>
              <a:t>: €</a:t>
            </a:r>
            <a:endParaRPr lang="fr-FR" dirty="0">
              <a:latin typeface="+mj-lt"/>
            </a:endParaRPr>
          </a:p>
          <a:p>
            <a:pPr marL="228600" algn="just">
              <a:spcAft>
                <a:spcPts val="0"/>
              </a:spcAft>
            </a:pPr>
            <a:endParaRPr lang="fr-FR" sz="1600" dirty="0">
              <a:effectLst/>
              <a:latin typeface="+mj-lt"/>
              <a:ea typeface="Times New Roman" panose="02020603050405020304" pitchFamily="18" charset="0"/>
            </a:endParaRPr>
          </a:p>
          <a:p>
            <a:pPr marL="228600" algn="just"/>
            <a:r>
              <a:rPr lang="fr-FR" b="1" dirty="0">
                <a:latin typeface="+mj-lt"/>
              </a:rPr>
              <a:t>→ BALANCE </a:t>
            </a:r>
            <a:r>
              <a:rPr lang="fr-FR" b="1">
                <a:latin typeface="+mj-lt"/>
              </a:rPr>
              <a:t>: </a:t>
            </a:r>
            <a:r>
              <a:rPr lang="fr-FR" b="1">
                <a:solidFill>
                  <a:srgbClr val="FF0000"/>
                </a:solidFill>
                <a:latin typeface="+mj-lt"/>
              </a:rPr>
              <a:t>€</a:t>
            </a:r>
            <a:endParaRPr lang="fr-FR" dirty="0">
              <a:solidFill>
                <a:srgbClr val="FF0000"/>
              </a:solidFill>
              <a:latin typeface="+mj-lt"/>
            </a:endParaRPr>
          </a:p>
          <a:p>
            <a:pPr marL="228600" algn="just">
              <a:spcAft>
                <a:spcPts val="0"/>
              </a:spcAft>
            </a:pPr>
            <a:endParaRPr lang="fr-F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5619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D33A276-8DFD-49FA-B804-F5F63DB22880}"/>
              </a:ext>
            </a:extLst>
          </p:cNvPr>
          <p:cNvPicPr>
            <a:picLocks noChangeAspect="1"/>
          </p:cNvPicPr>
          <p:nvPr/>
        </p:nvPicPr>
        <p:blipFill>
          <a:blip r:embed="rId2"/>
          <a:stretch>
            <a:fillRect/>
          </a:stretch>
        </p:blipFill>
        <p:spPr>
          <a:xfrm>
            <a:off x="70325" y="158470"/>
            <a:ext cx="3331291" cy="6535932"/>
          </a:xfrm>
          <a:prstGeom prst="rect">
            <a:avLst/>
          </a:prstGeom>
        </p:spPr>
      </p:pic>
      <p:pic>
        <p:nvPicPr>
          <p:cNvPr id="5" name="Image 4">
            <a:extLst>
              <a:ext uri="{FF2B5EF4-FFF2-40B4-BE49-F238E27FC236}">
                <a16:creationId xmlns:a16="http://schemas.microsoft.com/office/drawing/2014/main" id="{945BAD27-6B19-41D4-84E1-8623EBE52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02" y="5535912"/>
            <a:ext cx="3222104" cy="960800"/>
          </a:xfrm>
          <a:prstGeom prst="rect">
            <a:avLst/>
          </a:prstGeom>
        </p:spPr>
      </p:pic>
      <p:sp>
        <p:nvSpPr>
          <p:cNvPr id="7" name="Rectangle : coins arrondis 13">
            <a:extLst>
              <a:ext uri="{FF2B5EF4-FFF2-40B4-BE49-F238E27FC236}">
                <a16:creationId xmlns:a16="http://schemas.microsoft.com/office/drawing/2014/main" id="{00C68F30-B20F-4E41-A322-AF24CD73DC4F}"/>
              </a:ext>
            </a:extLst>
          </p:cNvPr>
          <p:cNvSpPr/>
          <p:nvPr/>
        </p:nvSpPr>
        <p:spPr>
          <a:xfrm>
            <a:off x="899593" y="2636912"/>
            <a:ext cx="1637456" cy="157904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8" name="Rectangle 7"/>
          <p:cNvSpPr/>
          <p:nvPr/>
        </p:nvSpPr>
        <p:spPr>
          <a:xfrm>
            <a:off x="28143" y="2780928"/>
            <a:ext cx="3429000" cy="1200329"/>
          </a:xfrm>
          <a:prstGeom prst="rect">
            <a:avLst/>
          </a:prstGeom>
        </p:spPr>
        <p:txBody>
          <a:bodyPr>
            <a:spAutoFit/>
          </a:bodyPr>
          <a:lstStyle/>
          <a:p>
            <a:pPr lvl="0" algn="ctr"/>
            <a:r>
              <a:rPr lang="fr-FR" b="1" dirty="0">
                <a:solidFill>
                  <a:srgbClr val="FFFFFF"/>
                </a:solidFill>
                <a:latin typeface="Futura-Bold"/>
              </a:rPr>
              <a:t>ET SI</a:t>
            </a:r>
          </a:p>
          <a:p>
            <a:pPr lvl="0" algn="ctr"/>
            <a:r>
              <a:rPr lang="fr-FR" b="1" dirty="0">
                <a:solidFill>
                  <a:srgbClr val="FFFFFF"/>
                </a:solidFill>
                <a:latin typeface="Futura-Bold"/>
              </a:rPr>
              <a:t>ON</a:t>
            </a:r>
          </a:p>
          <a:p>
            <a:pPr lvl="0" algn="ctr"/>
            <a:r>
              <a:rPr lang="fr-FR" b="1" dirty="0">
                <a:solidFill>
                  <a:srgbClr val="FFFFFF"/>
                </a:solidFill>
                <a:latin typeface="Futura-Bold"/>
              </a:rPr>
              <a:t>PARTAGEAIT</a:t>
            </a:r>
          </a:p>
          <a:p>
            <a:pPr lvl="0" algn="ctr"/>
            <a:r>
              <a:rPr lang="fr-FR" b="1" dirty="0">
                <a:solidFill>
                  <a:srgbClr val="FFFFFF"/>
                </a:solidFill>
                <a:latin typeface="Futura-Bold"/>
              </a:rPr>
              <a:t>?</a:t>
            </a:r>
          </a:p>
        </p:txBody>
      </p:sp>
      <p:sp>
        <p:nvSpPr>
          <p:cNvPr id="9" name="Rectangle 8"/>
          <p:cNvSpPr/>
          <p:nvPr/>
        </p:nvSpPr>
        <p:spPr>
          <a:xfrm>
            <a:off x="-27384" y="260648"/>
            <a:ext cx="3429000" cy="1200329"/>
          </a:xfrm>
          <a:prstGeom prst="rect">
            <a:avLst/>
          </a:prstGeom>
        </p:spPr>
        <p:txBody>
          <a:bodyPr>
            <a:spAutoFit/>
          </a:bodyPr>
          <a:lstStyle/>
          <a:p>
            <a:pPr lvl="0" algn="ctr"/>
            <a:r>
              <a:rPr lang="fr-FR" sz="2400" b="1" dirty="0">
                <a:solidFill>
                  <a:srgbClr val="FFFFFF"/>
                </a:solidFill>
                <a:latin typeface="Futura-Bold"/>
              </a:rPr>
              <a:t>Le réseau</a:t>
            </a:r>
          </a:p>
          <a:p>
            <a:pPr lvl="0" algn="ctr"/>
            <a:r>
              <a:rPr lang="fr-FR" sz="2400" b="1" dirty="0">
                <a:solidFill>
                  <a:srgbClr val="FFFFFF"/>
                </a:solidFill>
                <a:latin typeface="Futura-Bold"/>
              </a:rPr>
              <a:t>des militaires </a:t>
            </a:r>
          </a:p>
          <a:p>
            <a:pPr lvl="0" algn="ctr"/>
            <a:r>
              <a:rPr lang="fr-FR" sz="2400" b="1" dirty="0">
                <a:solidFill>
                  <a:srgbClr val="FFFFFF"/>
                </a:solidFill>
                <a:latin typeface="Futura-Bold"/>
              </a:rPr>
              <a:t>entrepreneurs</a:t>
            </a:r>
          </a:p>
        </p:txBody>
      </p:sp>
      <p:sp>
        <p:nvSpPr>
          <p:cNvPr id="2" name="Rectangle 1">
            <a:extLst>
              <a:ext uri="{FF2B5EF4-FFF2-40B4-BE49-F238E27FC236}">
                <a16:creationId xmlns:a16="http://schemas.microsoft.com/office/drawing/2014/main" id="{E06F9061-5A34-4656-8703-CFA14CA11940}"/>
              </a:ext>
            </a:extLst>
          </p:cNvPr>
          <p:cNvSpPr/>
          <p:nvPr/>
        </p:nvSpPr>
        <p:spPr>
          <a:xfrm>
            <a:off x="3401616" y="275793"/>
            <a:ext cx="5672059" cy="400110"/>
          </a:xfrm>
          <a:prstGeom prst="rect">
            <a:avLst/>
          </a:prstGeom>
        </p:spPr>
        <p:txBody>
          <a:bodyPr wrap="square">
            <a:spAutoFit/>
          </a:bodyPr>
          <a:lstStyle/>
          <a:p>
            <a:pPr marL="228600" algn="just">
              <a:spcAft>
                <a:spcPts val="0"/>
              </a:spcAft>
            </a:pPr>
            <a:r>
              <a:rPr lang="fr-FR" sz="2000" b="1">
                <a:effectLst/>
                <a:ea typeface="Times New Roman" panose="02020603050405020304" pitchFamily="18" charset="0"/>
              </a:rPr>
              <a:t>Tableau RECETTES / DEPENSES (en cours)</a:t>
            </a:r>
            <a:endParaRPr lang="fr-FR" sz="2000" b="1" dirty="0">
              <a:effectLst/>
              <a:ea typeface="Times New Roman" panose="02020603050405020304" pitchFamily="18" charset="0"/>
            </a:endParaRPr>
          </a:p>
        </p:txBody>
      </p:sp>
    </p:spTree>
    <p:extLst>
      <p:ext uri="{BB962C8B-B14F-4D97-AF65-F5344CB8AC3E}">
        <p14:creationId xmlns:p14="http://schemas.microsoft.com/office/powerpoint/2010/main" val="3071472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45BAD27-6B19-41D4-84E1-8623EBE52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3" y="1789685"/>
            <a:ext cx="3222104" cy="960800"/>
          </a:xfrm>
          <a:prstGeom prst="rect">
            <a:avLst/>
          </a:prstGeom>
        </p:spPr>
      </p:pic>
      <p:sp>
        <p:nvSpPr>
          <p:cNvPr id="7" name="Rectangle : coins arrondis 13">
            <a:extLst>
              <a:ext uri="{FF2B5EF4-FFF2-40B4-BE49-F238E27FC236}">
                <a16:creationId xmlns:a16="http://schemas.microsoft.com/office/drawing/2014/main" id="{00C68F30-B20F-4E41-A322-AF24CD73DC4F}"/>
              </a:ext>
            </a:extLst>
          </p:cNvPr>
          <p:cNvSpPr/>
          <p:nvPr/>
        </p:nvSpPr>
        <p:spPr>
          <a:xfrm>
            <a:off x="899593" y="2636912"/>
            <a:ext cx="1637456" cy="157904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16" name="ZoneTexte 15">
            <a:extLst>
              <a:ext uri="{FF2B5EF4-FFF2-40B4-BE49-F238E27FC236}">
                <a16:creationId xmlns:a16="http://schemas.microsoft.com/office/drawing/2014/main" id="{6CAD8711-5466-4FEF-8786-549AD50DD12A}"/>
              </a:ext>
            </a:extLst>
          </p:cNvPr>
          <p:cNvSpPr txBox="1"/>
          <p:nvPr/>
        </p:nvSpPr>
        <p:spPr>
          <a:xfrm>
            <a:off x="2234335" y="346157"/>
            <a:ext cx="4885376" cy="646331"/>
          </a:xfrm>
          <a:prstGeom prst="rect">
            <a:avLst/>
          </a:prstGeom>
          <a:noFill/>
        </p:spPr>
        <p:txBody>
          <a:bodyPr wrap="none" rtlCol="0">
            <a:spAutoFit/>
          </a:bodyPr>
          <a:lstStyle/>
          <a:p>
            <a:r>
              <a:rPr lang="fr-FR" sz="3600" b="1"/>
              <a:t>RAPPEL : NOTRE </a:t>
            </a:r>
            <a:r>
              <a:rPr lang="fr-FR" sz="3600" b="1" dirty="0"/>
              <a:t>RESEAU</a:t>
            </a:r>
          </a:p>
        </p:txBody>
      </p:sp>
      <p:pic>
        <p:nvPicPr>
          <p:cNvPr id="8" name="Picture 5" descr="C:\Users\Délégué général\Desktop\Logo 4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630067"/>
            <a:ext cx="2691636" cy="179893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élégué général\Desktop\Capt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005064"/>
            <a:ext cx="8562975" cy="85725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95536" y="4972526"/>
            <a:ext cx="1133324" cy="646331"/>
          </a:xfrm>
          <a:prstGeom prst="rect">
            <a:avLst/>
          </a:prstGeom>
          <a:noFill/>
        </p:spPr>
        <p:txBody>
          <a:bodyPr wrap="none" rtlCol="0">
            <a:spAutoFit/>
          </a:bodyPr>
          <a:lstStyle/>
          <a:p>
            <a:pPr algn="ctr"/>
            <a:r>
              <a:rPr lang="fr-FR"/>
              <a:t>125</a:t>
            </a:r>
          </a:p>
          <a:p>
            <a:pPr algn="ctr"/>
            <a:r>
              <a:rPr lang="fr-FR"/>
              <a:t>adhérents</a:t>
            </a:r>
          </a:p>
        </p:txBody>
      </p:sp>
      <p:sp>
        <p:nvSpPr>
          <p:cNvPr id="11" name="ZoneTexte 10"/>
          <p:cNvSpPr txBox="1"/>
          <p:nvPr/>
        </p:nvSpPr>
        <p:spPr>
          <a:xfrm>
            <a:off x="2987824" y="4968418"/>
            <a:ext cx="971292" cy="646331"/>
          </a:xfrm>
          <a:prstGeom prst="rect">
            <a:avLst/>
          </a:prstGeom>
          <a:noFill/>
        </p:spPr>
        <p:txBody>
          <a:bodyPr wrap="none" rtlCol="0">
            <a:spAutoFit/>
          </a:bodyPr>
          <a:lstStyle/>
          <a:p>
            <a:pPr algn="ctr"/>
            <a:r>
              <a:rPr lang="fr-FR"/>
              <a:t>5500</a:t>
            </a:r>
          </a:p>
          <a:p>
            <a:pPr algn="ctr"/>
            <a:r>
              <a:rPr lang="fr-FR"/>
              <a:t>contacts</a:t>
            </a:r>
          </a:p>
        </p:txBody>
      </p:sp>
      <p:sp>
        <p:nvSpPr>
          <p:cNvPr id="12" name="ZoneTexte 11"/>
          <p:cNvSpPr txBox="1"/>
          <p:nvPr/>
        </p:nvSpPr>
        <p:spPr>
          <a:xfrm>
            <a:off x="5651137" y="4931876"/>
            <a:ext cx="604653" cy="646331"/>
          </a:xfrm>
          <a:prstGeom prst="rect">
            <a:avLst/>
          </a:prstGeom>
          <a:noFill/>
        </p:spPr>
        <p:txBody>
          <a:bodyPr wrap="none" rtlCol="0">
            <a:spAutoFit/>
          </a:bodyPr>
          <a:lstStyle/>
          <a:p>
            <a:pPr algn="ctr"/>
            <a:r>
              <a:rPr lang="fr-FR"/>
              <a:t>10</a:t>
            </a:r>
          </a:p>
          <a:p>
            <a:pPr algn="ctr"/>
            <a:r>
              <a:rPr lang="fr-FR"/>
              <a:t>pays</a:t>
            </a:r>
          </a:p>
        </p:txBody>
      </p:sp>
      <p:sp>
        <p:nvSpPr>
          <p:cNvPr id="13" name="ZoneTexte 12"/>
          <p:cNvSpPr txBox="1"/>
          <p:nvPr/>
        </p:nvSpPr>
        <p:spPr>
          <a:xfrm>
            <a:off x="7750771" y="4945937"/>
            <a:ext cx="1156087" cy="646331"/>
          </a:xfrm>
          <a:prstGeom prst="rect">
            <a:avLst/>
          </a:prstGeom>
          <a:noFill/>
        </p:spPr>
        <p:txBody>
          <a:bodyPr wrap="none" rtlCol="0">
            <a:spAutoFit/>
          </a:bodyPr>
          <a:lstStyle/>
          <a:p>
            <a:pPr algn="ctr"/>
            <a:r>
              <a:rPr lang="fr-FR"/>
              <a:t>8</a:t>
            </a:r>
          </a:p>
          <a:p>
            <a:pPr algn="ctr"/>
            <a:r>
              <a:rPr lang="fr-FR"/>
              <a:t>domaines </a:t>
            </a:r>
          </a:p>
        </p:txBody>
      </p:sp>
    </p:spTree>
    <p:extLst>
      <p:ext uri="{BB962C8B-B14F-4D97-AF65-F5344CB8AC3E}">
        <p14:creationId xmlns:p14="http://schemas.microsoft.com/office/powerpoint/2010/main" val="180380510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1373</Words>
  <Application>Microsoft Macintosh PowerPoint</Application>
  <PresentationFormat>Affichage à l'écran (4:3)</PresentationFormat>
  <Paragraphs>315</Paragraphs>
  <Slides>19</Slides>
  <Notes>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Arial</vt:lpstr>
      <vt:lpstr>Bauhaus 93</vt:lpstr>
      <vt:lpstr>Calibri</vt:lpstr>
      <vt:lpstr>Futura-Bold</vt:lpstr>
      <vt:lpstr>Times New Roman</vt:lpstr>
      <vt:lpstr>Trebuchet MS</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Marc DELAUNAY</dc:creator>
  <cp:lastModifiedBy>Marc DELAUNAY</cp:lastModifiedBy>
  <cp:revision>134</cp:revision>
  <cp:lastPrinted>2019-10-18T07:35:46Z</cp:lastPrinted>
  <dcterms:created xsi:type="dcterms:W3CDTF">2018-12-06T09:07:37Z</dcterms:created>
  <dcterms:modified xsi:type="dcterms:W3CDTF">2023-12-01T08:51:42Z</dcterms:modified>
</cp:coreProperties>
</file>